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89" r:id="rId9"/>
    <p:sldId id="280" r:id="rId10"/>
    <p:sldId id="284" r:id="rId11"/>
    <p:sldId id="285" r:id="rId12"/>
    <p:sldId id="281" r:id="rId13"/>
    <p:sldId id="286" r:id="rId14"/>
    <p:sldId id="287" r:id="rId15"/>
    <p:sldId id="288" r:id="rId16"/>
    <p:sldId id="326" r:id="rId17"/>
    <p:sldId id="327" r:id="rId18"/>
    <p:sldId id="266" r:id="rId19"/>
    <p:sldId id="311" r:id="rId20"/>
    <p:sldId id="313" r:id="rId21"/>
    <p:sldId id="312" r:id="rId22"/>
    <p:sldId id="263" r:id="rId23"/>
    <p:sldId id="290" r:id="rId24"/>
    <p:sldId id="291" r:id="rId25"/>
    <p:sldId id="300" r:id="rId26"/>
    <p:sldId id="265" r:id="rId27"/>
    <p:sldId id="314" r:id="rId28"/>
    <p:sldId id="323" r:id="rId29"/>
    <p:sldId id="325" r:id="rId30"/>
    <p:sldId id="324" r:id="rId31"/>
    <p:sldId id="315" r:id="rId32"/>
    <p:sldId id="316" r:id="rId33"/>
    <p:sldId id="317" r:id="rId34"/>
    <p:sldId id="267" r:id="rId35"/>
    <p:sldId id="268" r:id="rId36"/>
    <p:sldId id="269" r:id="rId37"/>
    <p:sldId id="318" r:id="rId38"/>
    <p:sldId id="319" r:id="rId39"/>
    <p:sldId id="329" r:id="rId40"/>
    <p:sldId id="293" r:id="rId41"/>
    <p:sldId id="294" r:id="rId42"/>
    <p:sldId id="295" r:id="rId43"/>
    <p:sldId id="296" r:id="rId44"/>
    <p:sldId id="292" r:id="rId45"/>
    <p:sldId id="309" r:id="rId46"/>
    <p:sldId id="310" r:id="rId47"/>
    <p:sldId id="328" r:id="rId48"/>
    <p:sldId id="297" r:id="rId49"/>
    <p:sldId id="298" r:id="rId50"/>
    <p:sldId id="299" r:id="rId51"/>
    <p:sldId id="279" r:id="rId52"/>
    <p:sldId id="301" r:id="rId53"/>
    <p:sldId id="302" r:id="rId54"/>
    <p:sldId id="303" r:id="rId55"/>
    <p:sldId id="304" r:id="rId56"/>
    <p:sldId id="320" r:id="rId57"/>
    <p:sldId id="321" r:id="rId58"/>
    <p:sldId id="330" r:id="rId59"/>
    <p:sldId id="331" r:id="rId6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6445" autoAdjust="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0F9642-7FBF-4C87-9FF4-4A30E95544DB}" type="datetimeFigureOut">
              <a:rPr lang="pt-BR" smtClean="0"/>
              <a:t>18/11/2024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AE028B-6B7F-4AB1-95D9-46F78A58752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7639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EFFAC-BACB-4FF1-A7BC-59313AA3B2DE}" type="datetimeFigureOut">
              <a:rPr lang="pt-BR" smtClean="0"/>
              <a:t>18/11/2024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01DF42-0F25-4175-B33C-6FE3F7FCF37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0611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A8A8B-F30B-420C-9C79-45D93090CB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ED8914-D96D-4E38-92D0-AA62D3D68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114B7F-B398-4F95-9B16-590FD4579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095FE-8F8F-43EC-BC43-CDDBC559E3E1}" type="datetimeFigureOut">
              <a:rPr lang="pt-BR" smtClean="0"/>
              <a:t>18/11/2024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781CC-C878-4492-BF51-39A6D706A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3C040-3068-45EE-8106-315C76C84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2DAA6-DA65-4CBD-A7B2-AAF364FE23C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2212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D71D6-BD9D-4C20-979A-52CB73F2F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1895BB-EF95-4CD1-8DAC-A18B02326D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12CE3-4ABC-4DE7-9C69-E6026E8BA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095FE-8F8F-43EC-BC43-CDDBC559E3E1}" type="datetimeFigureOut">
              <a:rPr lang="pt-BR" smtClean="0"/>
              <a:t>18/11/2024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DDA20-8D6A-4401-BCC9-7BCFF070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4F9E2-4DC0-4C2A-9C86-4E6F10057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2DAA6-DA65-4CBD-A7B2-AAF364FE23C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658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ED64C8-C365-4328-9117-BA7C3166DD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096F1B-260F-4B97-92FC-6E4110DC77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9C123-B555-4ACF-BB26-F0E4C20EC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095FE-8F8F-43EC-BC43-CDDBC559E3E1}" type="datetimeFigureOut">
              <a:rPr lang="pt-BR" smtClean="0"/>
              <a:t>18/11/2024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16CCA-3C33-44E4-9223-282F34EF8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387E2-BF73-457B-839E-61DD0E678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2DAA6-DA65-4CBD-A7B2-AAF364FE23C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1125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1636B-64F4-4C1E-A74F-80ECBA2F3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7E8F8-35B6-4DEE-B3B4-944C2A969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D1994-7143-4CAD-8520-A33297DB6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095FE-8F8F-43EC-BC43-CDDBC559E3E1}" type="datetimeFigureOut">
              <a:rPr lang="pt-BR" smtClean="0"/>
              <a:t>18/11/2024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9C9A9-4B4C-4E43-94A3-2A4D4B07C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FBF8F-9C86-4DFD-8BCA-0532C9966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2DAA6-DA65-4CBD-A7B2-AAF364FE23C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3576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102B7-CBEB-4895-BB8E-9ABCDAF5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48981-523E-42E3-96BD-C766CC39F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06320-F98C-48B7-84D1-A547553A5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095FE-8F8F-43EC-BC43-CDDBC559E3E1}" type="datetimeFigureOut">
              <a:rPr lang="pt-BR" smtClean="0"/>
              <a:t>18/11/2024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A8821-7356-430F-84A2-A43885695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42B20-532B-4978-84C8-0DA712F4F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2DAA6-DA65-4CBD-A7B2-AAF364FE23C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9338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F1F79-764A-4112-A397-D874AC9D6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3C2C2-E8A1-4DB0-90F8-AA7833ED81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89DEFB-F173-4B3A-81B8-1CB7949732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9732B3-CBB3-47E6-9460-14EEC0120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095FE-8F8F-43EC-BC43-CDDBC559E3E1}" type="datetimeFigureOut">
              <a:rPr lang="pt-BR" smtClean="0"/>
              <a:t>18/11/2024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F8AB5D-1436-4101-B480-FFFF6FE87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0F188-12EB-40F5-BA30-5559C2C05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2DAA6-DA65-4CBD-A7B2-AAF364FE23C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5336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4E115-54E6-421E-BAF6-080255438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0689D-8F50-4C8C-8AB5-D1DDF4DF2A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615BF9-A238-48DC-BFBB-E8841EB9A2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D2AECE-98AB-4922-AC72-460802C996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6AEED7-A1B6-4D36-8463-00B160AB0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A69A43-3BB0-45A0-87B6-3494EEE7F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095FE-8F8F-43EC-BC43-CDDBC559E3E1}" type="datetimeFigureOut">
              <a:rPr lang="pt-BR" smtClean="0"/>
              <a:t>18/11/2024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03C8D0-21BC-497A-8C8D-238BD8598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251E58-0CCE-4E62-817E-261871FA7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2DAA6-DA65-4CBD-A7B2-AAF364FE23C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9998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EC351-F6B0-4F17-97F0-5EB30DC4B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3E1DB-182D-4E84-9CB8-AA1C0450A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095FE-8F8F-43EC-BC43-CDDBC559E3E1}" type="datetimeFigureOut">
              <a:rPr lang="pt-BR" smtClean="0"/>
              <a:t>18/11/2024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FF8A78-12DC-4571-8221-E302391A0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BF302-73A6-4308-BFD4-9522A96BF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2DAA6-DA65-4CBD-A7B2-AAF364FE23C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7436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E1C019-097D-4A76-93B6-3916604B7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095FE-8F8F-43EC-BC43-CDDBC559E3E1}" type="datetimeFigureOut">
              <a:rPr lang="pt-BR" smtClean="0"/>
              <a:t>18/11/2024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0F32DA-6D0C-4963-B565-FE05E0E6A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62006-A7ED-4E2C-83AF-2D0A7A813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2DAA6-DA65-4CBD-A7B2-AAF364FE23C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1757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DE450-11F9-4B7D-B123-8745B13B8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4AC8E-0C91-4BC5-9419-EE8D4495C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F9BC2A-A4EC-441D-93B4-7995CC958B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878325-0A65-4E0C-B3D0-7448E90ED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095FE-8F8F-43EC-BC43-CDDBC559E3E1}" type="datetimeFigureOut">
              <a:rPr lang="pt-BR" smtClean="0"/>
              <a:t>18/11/2024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2856FA-C8FE-4E85-BC34-9415A25E2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A7EDD2-938E-49DE-AAA3-C678876D5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2DAA6-DA65-4CBD-A7B2-AAF364FE23C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9522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CD1E-582B-4844-A2A6-D7B717242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BA0E73-9B6F-4A35-BB8D-0CE09DEDE8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CFF29-D768-46E3-81F1-53564A32A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F9A066-8FA7-40E8-AA86-242192BB7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095FE-8F8F-43EC-BC43-CDDBC559E3E1}" type="datetimeFigureOut">
              <a:rPr lang="pt-BR" smtClean="0"/>
              <a:t>18/11/2024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D2054-DCC7-45D7-AB9C-F4F071773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555BC2-9BD7-4BBC-B259-B51A33B7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2DAA6-DA65-4CBD-A7B2-AAF364FE23C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6539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38B6DB-DBA5-4FF1-9B19-D768A1B61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98FB66-DA7D-4D2C-BC7B-E3AF548F4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DD950-4160-4EA6-9C96-54243C835F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9095FE-8F8F-43EC-BC43-CDDBC559E3E1}" type="datetimeFigureOut">
              <a:rPr lang="pt-BR" smtClean="0"/>
              <a:t>18/11/2024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F7DDC-7E82-43D0-9B07-7AED75EDD5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53FA4-EABF-48B8-99FB-6FF61227A8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2DAA6-DA65-4CBD-A7B2-AAF364FE23C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8376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7.jpe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0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e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3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2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57.png"/><Relationship Id="rId7" Type="http://schemas.openxmlformats.org/officeDocument/2006/relationships/image" Target="../media/image6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jpe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5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0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svg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82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84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9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4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openxmlformats.org/officeDocument/2006/relationships/image" Target="../media/image106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106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9.png"/><Relationship Id="rId4" Type="http://schemas.openxmlformats.org/officeDocument/2006/relationships/image" Target="../media/image106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10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10.png"/><Relationship Id="rId4" Type="http://schemas.openxmlformats.org/officeDocument/2006/relationships/image" Target="../media/image44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7" Type="http://schemas.openxmlformats.org/officeDocument/2006/relationships/image" Target="../media/image11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svg"/><Relationship Id="rId4" Type="http://schemas.openxmlformats.org/officeDocument/2006/relationships/image" Target="../media/image1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6.jpeg"/><Relationship Id="rId4" Type="http://schemas.openxmlformats.org/officeDocument/2006/relationships/image" Target="../media/image1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7.png"/><Relationship Id="rId7" Type="http://schemas.openxmlformats.org/officeDocument/2006/relationships/image" Target="../media/image9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jpeg"/><Relationship Id="rId4" Type="http://schemas.openxmlformats.org/officeDocument/2006/relationships/image" Target="../media/image118.svg"/><Relationship Id="rId9" Type="http://schemas.openxmlformats.org/officeDocument/2006/relationships/image" Target="../media/image122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png"/><Relationship Id="rId4" Type="http://schemas.openxmlformats.org/officeDocument/2006/relationships/image" Target="../media/image44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44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svg"/><Relationship Id="rId3" Type="http://schemas.openxmlformats.org/officeDocument/2006/relationships/image" Target="../media/image43.png"/><Relationship Id="rId7" Type="http://schemas.openxmlformats.org/officeDocument/2006/relationships/image" Target="../media/image105.png"/><Relationship Id="rId12" Type="http://schemas.openxmlformats.org/officeDocument/2006/relationships/image" Target="../media/image12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svg"/><Relationship Id="rId11" Type="http://schemas.openxmlformats.org/officeDocument/2006/relationships/image" Target="../media/image123.png"/><Relationship Id="rId5" Type="http://schemas.openxmlformats.org/officeDocument/2006/relationships/image" Target="../media/image30.png"/><Relationship Id="rId10" Type="http://schemas.openxmlformats.org/officeDocument/2006/relationships/image" Target="../media/image97.svg"/><Relationship Id="rId4" Type="http://schemas.openxmlformats.org/officeDocument/2006/relationships/image" Target="../media/image44.svg"/><Relationship Id="rId9" Type="http://schemas.openxmlformats.org/officeDocument/2006/relationships/image" Target="../media/image9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svg"/><Relationship Id="rId3" Type="http://schemas.openxmlformats.org/officeDocument/2006/relationships/image" Target="../media/image43.png"/><Relationship Id="rId7" Type="http://schemas.openxmlformats.org/officeDocument/2006/relationships/image" Target="../media/image105.png"/><Relationship Id="rId12" Type="http://schemas.openxmlformats.org/officeDocument/2006/relationships/image" Target="../media/image12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svg"/><Relationship Id="rId11" Type="http://schemas.openxmlformats.org/officeDocument/2006/relationships/image" Target="../media/image125.png"/><Relationship Id="rId5" Type="http://schemas.openxmlformats.org/officeDocument/2006/relationships/image" Target="../media/image30.png"/><Relationship Id="rId10" Type="http://schemas.openxmlformats.org/officeDocument/2006/relationships/image" Target="../media/image113.svg"/><Relationship Id="rId4" Type="http://schemas.openxmlformats.org/officeDocument/2006/relationships/image" Target="../media/image44.svg"/><Relationship Id="rId9" Type="http://schemas.openxmlformats.org/officeDocument/2006/relationships/image" Target="../media/image11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eleco.com.br/tutoriais/tutorialdcseg1/pagina_2.asp" TargetMode="External"/><Relationship Id="rId3" Type="http://schemas.openxmlformats.org/officeDocument/2006/relationships/hyperlink" Target="https://www.youtube.com/watch?v=qIbhkmTB8Q8&amp;list=PLvUOx2WG6R7PMM8UhMWevH75QzGyXOv4g&amp;index=6&amp;ab_channel=GurutechNetworkingTraining" TargetMode="External"/><Relationship Id="rId7" Type="http://schemas.openxmlformats.org/officeDocument/2006/relationships/hyperlink" Target="https://www.se.com/ww/en/work/solutions/system/s1/data-center-and-network-systems/trade-off-tools/data-center-capital-cost-calculator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e.com/ww/en/work/solutions/system/s1/data-center-and-network-systems/trade-off-tools/data-center-it-pod-sizing-calculator/" TargetMode="External"/><Relationship Id="rId5" Type="http://schemas.openxmlformats.org/officeDocument/2006/relationships/hyperlink" Target="http://www.heatmapper.ca/image/" TargetMode="External"/><Relationship Id="rId4" Type="http://schemas.openxmlformats.org/officeDocument/2006/relationships/hyperlink" Target="https://networkencyclopedia.com/network-infrastructure-design/" TargetMode="External"/><Relationship Id="rId9" Type="http://schemas.openxmlformats.org/officeDocument/2006/relationships/hyperlink" Target="https://cloud.google.com/products/calculator" TargetMode="Externa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habitissimo.com.br/orcamentos/contra-incendios/rio-de-janeiro" TargetMode="External"/><Relationship Id="rId3" Type="http://schemas.openxmlformats.org/officeDocument/2006/relationships/hyperlink" Target="https://www.ve2dbe.com/english1.html" TargetMode="External"/><Relationship Id="rId7" Type="http://schemas.openxmlformats.org/officeDocument/2006/relationships/hyperlink" Target="https://conexaogasrj.com.br/empresas/tecnogas-combate-a-incendios-e-instalacoes-de-gas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8rZ_39fzzBw&amp;ab_channel=FireProtection" TargetMode="External"/><Relationship Id="rId5" Type="http://schemas.openxmlformats.org/officeDocument/2006/relationships/hyperlink" Target="https://www.globalsyst.com.br/site/produtos/combate-a-incendio-fm-200/" TargetMode="External"/><Relationship Id="rId4" Type="http://schemas.openxmlformats.org/officeDocument/2006/relationships/hyperlink" Target="https://www.a5s.com.br/blog/como-instalar-sistemas-de-hidrantes-e-mangotinhos-em-edificacoes/" TargetMode="External"/><Relationship Id="rId9" Type="http://schemas.openxmlformats.org/officeDocument/2006/relationships/hyperlink" Target="https://www.colocationamerica.com/blog/different-fire-supression-systems-in-data-centers" TargetMode="Externa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arq.ap1.com.br/sistemas-prediais-instalacoes-de-logica-e-cabeamento-estruturado/" TargetMode="External"/><Relationship Id="rId3" Type="http://schemas.openxmlformats.org/officeDocument/2006/relationships/hyperlink" Target="https://thenetworkinstallers.com/blog/structured-cabling-installation/" TargetMode="External"/><Relationship Id="rId7" Type="http://schemas.openxmlformats.org/officeDocument/2006/relationships/hyperlink" Target="https://a3aengenharia.com.br/blog/sistema-de-cabeamento-estruturado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qualidadeonline.wordpress.com/2021/11/03/os-caminhos-e-os-espacos-para-o-cabeamento-estruturado/" TargetMode="External"/><Relationship Id="rId5" Type="http://schemas.openxmlformats.org/officeDocument/2006/relationships/hyperlink" Target="https://www.tecnolan.com.br/2019/06/25/o-projeto-de-arquitetura-e-as-salas-de-telecomunicacoes/" TargetMode="External"/><Relationship Id="rId10" Type="http://schemas.openxmlformats.org/officeDocument/2006/relationships/hyperlink" Target="https://www.kstar.com/indexproblem/18852.jhtml" TargetMode="External"/><Relationship Id="rId4" Type="http://schemas.openxmlformats.org/officeDocument/2006/relationships/hyperlink" Target="https://its.uchicago.edu/structured-cabling-specifications/" TargetMode="External"/><Relationship Id="rId9" Type="http://schemas.openxmlformats.org/officeDocument/2006/relationships/hyperlink" Target="https://zeittec.com.br/climatizacao-para-data-center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9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A8BE2-7308-493F-A073-7AED477AA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07894"/>
            <a:ext cx="9144000" cy="2387600"/>
          </a:xfrm>
        </p:spPr>
        <p:txBody>
          <a:bodyPr>
            <a:normAutofit/>
          </a:bodyPr>
          <a:lstStyle/>
          <a:p>
            <a:r>
              <a:rPr lang="pt-BR" sz="5400" dirty="0"/>
              <a:t>Projeto Zona Oeste Conectada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9AB468-ED81-47FD-8F3D-95870CF05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87569"/>
            <a:ext cx="9144000" cy="1655762"/>
          </a:xfrm>
        </p:spPr>
        <p:txBody>
          <a:bodyPr/>
          <a:lstStyle/>
          <a:p>
            <a:r>
              <a:rPr lang="pt-BR" dirty="0"/>
              <a:t>Conexão entre pontos externos via Rádio Frequência</a:t>
            </a:r>
          </a:p>
          <a:p>
            <a:r>
              <a:rPr lang="pt-BR" dirty="0"/>
              <a:t> com projeto de redes e infraestrutura interna da faculdade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302" y="696085"/>
            <a:ext cx="1777396" cy="180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48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Links de rádio frequência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Torre do Mendanha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D80FDF-350E-468C-A0E3-728FAFFD9074}"/>
              </a:ext>
            </a:extLst>
          </p:cNvPr>
          <p:cNvSpPr txBox="1"/>
          <p:nvPr/>
        </p:nvSpPr>
        <p:spPr>
          <a:xfrm>
            <a:off x="8219984" y="1659254"/>
            <a:ext cx="346378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Informações gerais</a:t>
            </a:r>
          </a:p>
          <a:p>
            <a:r>
              <a:rPr lang="pt-BR" sz="1600" dirty="0"/>
              <a:t>Tendo o pico mais alto localizado a 974m ao nível do mar, sendo o Pico do Guandu. A área de floresta urbana compartilhando os municipios de Rio de Janeiro, Mesquita e Nova Iguaçu tendo a primeira torre em 1960 de Furnas e demais instaladas na decada de 1980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0E6640-B7B2-4249-B7AE-4BC61E92F452}"/>
              </a:ext>
            </a:extLst>
          </p:cNvPr>
          <p:cNvSpPr txBox="1"/>
          <p:nvPr/>
        </p:nvSpPr>
        <p:spPr>
          <a:xfrm>
            <a:off x="8160023" y="4083645"/>
            <a:ext cx="34637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Geografia</a:t>
            </a:r>
          </a:p>
          <a:p>
            <a:r>
              <a:rPr lang="pt-BR" sz="1600" dirty="0"/>
              <a:t>Torre de rádio localizada na Serra do Mendanha. Está a aproximadamente 732 metros acima do nível do mar.</a:t>
            </a:r>
          </a:p>
        </p:txBody>
      </p:sp>
      <p:pic>
        <p:nvPicPr>
          <p:cNvPr id="13" name="image24.jpeg">
            <a:extLst>
              <a:ext uri="{FF2B5EF4-FFF2-40B4-BE49-F238E27FC236}">
                <a16:creationId xmlns:a16="http://schemas.microsoft.com/office/drawing/2014/main" id="{7FF017B8-FF1E-4450-9D7A-6AD18E3EC46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3725" y="1966009"/>
            <a:ext cx="4387091" cy="2689136"/>
          </a:xfrm>
          <a:prstGeom prst="rect">
            <a:avLst/>
          </a:prstGeom>
        </p:spPr>
      </p:pic>
      <p:pic>
        <p:nvPicPr>
          <p:cNvPr id="15" name="image25.jpeg">
            <a:extLst>
              <a:ext uri="{FF2B5EF4-FFF2-40B4-BE49-F238E27FC236}">
                <a16:creationId xmlns:a16="http://schemas.microsoft.com/office/drawing/2014/main" id="{80AF05FC-5497-44F3-8852-0460682588B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3550" y="3716480"/>
            <a:ext cx="3673696" cy="2689136"/>
          </a:xfrm>
          <a:prstGeom prst="rect">
            <a:avLst/>
          </a:prstGeom>
        </p:spPr>
      </p:pic>
      <p:pic>
        <p:nvPicPr>
          <p:cNvPr id="16" name="Graphic 15" descr="Compass">
            <a:extLst>
              <a:ext uri="{FF2B5EF4-FFF2-40B4-BE49-F238E27FC236}">
                <a16:creationId xmlns:a16="http://schemas.microsoft.com/office/drawing/2014/main" id="{523552AE-D73A-45C0-A6B5-9A1CB97EA15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07027" y="4083645"/>
            <a:ext cx="593035" cy="593035"/>
          </a:xfrm>
          <a:prstGeom prst="rect">
            <a:avLst/>
          </a:prstGeom>
        </p:spPr>
      </p:pic>
      <p:pic>
        <p:nvPicPr>
          <p:cNvPr id="18" name="Graphic 17" descr="Information">
            <a:extLst>
              <a:ext uri="{FF2B5EF4-FFF2-40B4-BE49-F238E27FC236}">
                <a16:creationId xmlns:a16="http://schemas.microsoft.com/office/drawing/2014/main" id="{AAF9FAE9-B489-4325-A0DB-B2A462982AE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66988" y="1659254"/>
            <a:ext cx="593035" cy="593035"/>
          </a:xfrm>
          <a:prstGeom prst="rect">
            <a:avLst/>
          </a:prstGeom>
        </p:spPr>
      </p:pic>
      <p:pic>
        <p:nvPicPr>
          <p:cNvPr id="12" name="image27.jpeg">
            <a:extLst>
              <a:ext uri="{FF2B5EF4-FFF2-40B4-BE49-F238E27FC236}">
                <a16:creationId xmlns:a16="http://schemas.microsoft.com/office/drawing/2014/main" id="{2E80BE5D-A381-4BF6-8E56-F8307E849F85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73725" y="1966009"/>
            <a:ext cx="4387091" cy="2278375"/>
          </a:xfrm>
          <a:prstGeom prst="rect">
            <a:avLst/>
          </a:prstGeom>
        </p:spPr>
      </p:pic>
      <p:pic>
        <p:nvPicPr>
          <p:cNvPr id="21" name="image26.jpeg">
            <a:extLst>
              <a:ext uri="{FF2B5EF4-FFF2-40B4-BE49-F238E27FC236}">
                <a16:creationId xmlns:a16="http://schemas.microsoft.com/office/drawing/2014/main" id="{9D6B45A4-94EA-4C2A-8F1D-8FCF600548D7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26860" y="3729076"/>
            <a:ext cx="3673696" cy="26891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E27FB5-8704-474D-91AF-3FF72A3A61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72017" y="2905552"/>
            <a:ext cx="2971073" cy="281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032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Links de rádio frequência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Campus UERJ-ZO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D80FDF-350E-468C-A0E3-728FAFFD9074}"/>
              </a:ext>
            </a:extLst>
          </p:cNvPr>
          <p:cNvSpPr txBox="1"/>
          <p:nvPr/>
        </p:nvSpPr>
        <p:spPr>
          <a:xfrm>
            <a:off x="8219984" y="2230754"/>
            <a:ext cx="346378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Informações gerais</a:t>
            </a:r>
          </a:p>
          <a:p>
            <a:r>
              <a:rPr lang="pt-BR" sz="1600" dirty="0"/>
              <a:t>Centro universitário da zona oeste, onde antigamente era conhecido como UEZO (univ. estadual da zona oeste) e incorporado pela Univ. Estadual do Rio de Janeiro, atualmente compartilha campus com a Instituto de educação sarah kubitschek (IESK)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0E6640-B7B2-4249-B7AE-4BC61E92F452}"/>
              </a:ext>
            </a:extLst>
          </p:cNvPr>
          <p:cNvSpPr txBox="1"/>
          <p:nvPr/>
        </p:nvSpPr>
        <p:spPr>
          <a:xfrm>
            <a:off x="8219984" y="4358684"/>
            <a:ext cx="346378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Geografia</a:t>
            </a:r>
          </a:p>
          <a:p>
            <a:r>
              <a:rPr lang="pt-BR" sz="1600" dirty="0"/>
              <a:t>Estando a aproximadamente 23 metros de altura do nível do mar, e em ambiente urbano sem muitas estruturas de elevada altitude próxima.</a:t>
            </a:r>
          </a:p>
        </p:txBody>
      </p:sp>
      <p:pic>
        <p:nvPicPr>
          <p:cNvPr id="16" name="Graphic 15" descr="Compass">
            <a:extLst>
              <a:ext uri="{FF2B5EF4-FFF2-40B4-BE49-F238E27FC236}">
                <a16:creationId xmlns:a16="http://schemas.microsoft.com/office/drawing/2014/main" id="{523552AE-D73A-45C0-A6B5-9A1CB97EA15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66988" y="4358684"/>
            <a:ext cx="593035" cy="593035"/>
          </a:xfrm>
          <a:prstGeom prst="rect">
            <a:avLst/>
          </a:prstGeom>
        </p:spPr>
      </p:pic>
      <p:pic>
        <p:nvPicPr>
          <p:cNvPr id="18" name="Graphic 17" descr="Information">
            <a:extLst>
              <a:ext uri="{FF2B5EF4-FFF2-40B4-BE49-F238E27FC236}">
                <a16:creationId xmlns:a16="http://schemas.microsoft.com/office/drawing/2014/main" id="{AAF9FAE9-B489-4325-A0DB-B2A462982AE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66988" y="2230754"/>
            <a:ext cx="593035" cy="593035"/>
          </a:xfrm>
          <a:prstGeom prst="rect">
            <a:avLst/>
          </a:prstGeom>
        </p:spPr>
      </p:pic>
      <p:pic>
        <p:nvPicPr>
          <p:cNvPr id="12" name="image29.png">
            <a:extLst>
              <a:ext uri="{FF2B5EF4-FFF2-40B4-BE49-F238E27FC236}">
                <a16:creationId xmlns:a16="http://schemas.microsoft.com/office/drawing/2014/main" id="{50B698D4-EC3C-4708-85A2-6523516749E3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1789" y="2148634"/>
            <a:ext cx="4984115" cy="29940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0A51ACF-C979-4CC2-B1BA-9A96C3C171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8594" y="4244384"/>
            <a:ext cx="3931354" cy="219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355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Links de rádio frequência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Conexão Sumaré x Mendanha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D80FDF-350E-468C-A0E3-728FAFFD9074}"/>
              </a:ext>
            </a:extLst>
          </p:cNvPr>
          <p:cNvSpPr txBox="1"/>
          <p:nvPr/>
        </p:nvSpPr>
        <p:spPr>
          <a:xfrm>
            <a:off x="8178804" y="2230754"/>
            <a:ext cx="3682996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Link</a:t>
            </a:r>
          </a:p>
          <a:p>
            <a:r>
              <a:rPr lang="pt-BR" sz="1600" dirty="0"/>
              <a:t>Distância: Aproximadamente 33Km</a:t>
            </a:r>
          </a:p>
          <a:p>
            <a:endParaRPr lang="pt-BR" sz="1600" dirty="0"/>
          </a:p>
          <a:p>
            <a:r>
              <a:rPr lang="pt-BR" sz="1600" dirty="0"/>
              <a:t>Visada direta de mesma altura entre as torres, com o ponto obstáculo mais próximo localizado a 486m em relação ao nível do mar. </a:t>
            </a:r>
          </a:p>
          <a:p>
            <a:endParaRPr lang="pt-BR" sz="1600" dirty="0"/>
          </a:p>
          <a:p>
            <a:r>
              <a:rPr lang="pt-BR" sz="1600" dirty="0"/>
              <a:t>Altura para localização de antena:</a:t>
            </a:r>
          </a:p>
          <a:p>
            <a:pPr lvl="1"/>
            <a:r>
              <a:rPr lang="pt-BR" sz="1600" dirty="0"/>
              <a:t>Ambas fixadas a 760m acima do nível do mar.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/>
              <a:t>Sumaré: +16m de altura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/>
              <a:t>Mendanha: +28m de altura</a:t>
            </a:r>
          </a:p>
          <a:p>
            <a:pPr lvl="1"/>
            <a:endParaRPr lang="pt-BR" sz="1600" dirty="0"/>
          </a:p>
          <a:p>
            <a:pPr lvl="1"/>
            <a:endParaRPr lang="pt-BR" sz="1600" dirty="0"/>
          </a:p>
          <a:p>
            <a:pPr lvl="1"/>
            <a:endParaRPr lang="pt-BR" sz="1600" dirty="0"/>
          </a:p>
          <a:p>
            <a:endParaRPr lang="pt-BR" sz="1600" dirty="0"/>
          </a:p>
        </p:txBody>
      </p:sp>
      <p:pic>
        <p:nvPicPr>
          <p:cNvPr id="11" name="image30.jpeg">
            <a:extLst>
              <a:ext uri="{FF2B5EF4-FFF2-40B4-BE49-F238E27FC236}">
                <a16:creationId xmlns:a16="http://schemas.microsoft.com/office/drawing/2014/main" id="{FF236934-7620-46A1-B44A-8157CE8100F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0039" y="2108517"/>
            <a:ext cx="5115961" cy="2441647"/>
          </a:xfrm>
          <a:prstGeom prst="rect">
            <a:avLst/>
          </a:prstGeom>
        </p:spPr>
      </p:pic>
      <p:pic>
        <p:nvPicPr>
          <p:cNvPr id="12" name="Graphic 11" descr="Satellite dish">
            <a:extLst>
              <a:ext uri="{FF2B5EF4-FFF2-40B4-BE49-F238E27FC236}">
                <a16:creationId xmlns:a16="http://schemas.microsoft.com/office/drawing/2014/main" id="{47D197A2-295B-4EC2-875A-DFF70A631CA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16795" y="2230754"/>
            <a:ext cx="630568" cy="593036"/>
          </a:xfrm>
          <a:prstGeom prst="rect">
            <a:avLst/>
          </a:prstGeom>
        </p:spPr>
      </p:pic>
      <p:pic>
        <p:nvPicPr>
          <p:cNvPr id="13" name="image31.jpeg">
            <a:extLst>
              <a:ext uri="{FF2B5EF4-FFF2-40B4-BE49-F238E27FC236}">
                <a16:creationId xmlns:a16="http://schemas.microsoft.com/office/drawing/2014/main" id="{79C9F9FA-0292-49BC-A306-44ADD6F33B14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55217" y="3950551"/>
            <a:ext cx="5115961" cy="244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207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Links de rádio frequência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Conexão Sumaré x Mendanha (Solução)</a:t>
            </a:r>
            <a:endParaRPr lang="pt-BR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EDD65F-E4C4-4A4F-A8E7-C68E95942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491" y="3343275"/>
            <a:ext cx="6745509" cy="35147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C4FE32-6EB3-4281-84D4-8AFBBA5D80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82130"/>
            <a:ext cx="6062542" cy="47245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E7548EA-D6EA-4933-84EE-98EA76237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2269" y="1377548"/>
            <a:ext cx="1276350" cy="127635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09E1CAA-03B4-4480-B7A0-857C31FDFC00}"/>
              </a:ext>
            </a:extLst>
          </p:cNvPr>
          <p:cNvSpPr/>
          <p:nvPr/>
        </p:nvSpPr>
        <p:spPr>
          <a:xfrm>
            <a:off x="7768619" y="1123146"/>
            <a:ext cx="3086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4770">
              <a:spcBef>
                <a:spcPts val="515"/>
              </a:spcBef>
              <a:spcAft>
                <a:spcPts val="0"/>
              </a:spcAft>
            </a:pPr>
            <a:r>
              <a:rPr lang="pt-PT" b="1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ALGcom</a:t>
            </a:r>
            <a:r>
              <a:rPr lang="pt-PT" b="1" kern="0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pt-PT" b="1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UHP</a:t>
            </a:r>
            <a:r>
              <a:rPr lang="pt-PT" b="1" kern="0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pt-PT" b="1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5800 30.5</a:t>
            </a:r>
            <a:r>
              <a:rPr lang="pt-PT" b="1" kern="0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pt-PT" b="1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dBi</a:t>
            </a:r>
            <a:endParaRPr lang="pt-BR" b="1" kern="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81AF6B9-67A2-4AFC-A66D-EA8FD6001565}"/>
              </a:ext>
            </a:extLst>
          </p:cNvPr>
          <p:cNvSpPr/>
          <p:nvPr/>
        </p:nvSpPr>
        <p:spPr>
          <a:xfrm>
            <a:off x="7566989" y="1510662"/>
            <a:ext cx="4625011" cy="155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2735">
              <a:lnSpc>
                <a:spcPts val="1375"/>
              </a:lnSpc>
              <a:spcAft>
                <a:spcPts val="0"/>
              </a:spcAft>
            </a:pPr>
            <a:r>
              <a:rPr lang="pt-PT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Frequência</a:t>
            </a:r>
            <a:r>
              <a:rPr lang="pt-PT" sz="1400" b="1" spc="-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</a:t>
            </a:r>
            <a:r>
              <a:rPr lang="pt-PT" sz="1400" b="1" spc="-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Operação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pt-PT" sz="1400" spc="-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5.8 GHz</a:t>
            </a:r>
            <a:endParaRPr lang="pt-BR" sz="14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92735" marR="721360">
              <a:spcAft>
                <a:spcPts val="0"/>
              </a:spcAft>
            </a:pPr>
            <a:r>
              <a:rPr lang="pt-PT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Potência</a:t>
            </a:r>
            <a:r>
              <a:rPr lang="pt-PT" sz="1400" b="1" spc="12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</a:t>
            </a:r>
            <a:r>
              <a:rPr lang="pt-PT" sz="1400" b="1" spc="12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Tx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pt-PT" sz="1400" spc="13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Dependente</a:t>
            </a:r>
            <a:r>
              <a:rPr lang="pt-PT" sz="1400" spc="12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do</a:t>
            </a:r>
            <a:r>
              <a:rPr lang="pt-PT" sz="1400" spc="13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rádio</a:t>
            </a:r>
            <a:r>
              <a:rPr lang="pt-PT" sz="1400" spc="12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conectado,</a:t>
            </a:r>
            <a:r>
              <a:rPr lang="pt-PT" sz="1400" spc="12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mas</a:t>
            </a:r>
            <a:r>
              <a:rPr lang="pt-PT" sz="1400" spc="12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compatível</a:t>
            </a:r>
            <a:r>
              <a:rPr lang="pt-PT" sz="1400" spc="12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com</a:t>
            </a:r>
            <a:r>
              <a:rPr lang="pt-PT" sz="1400" spc="14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potências</a:t>
            </a:r>
            <a:r>
              <a:rPr lang="pt-PT" sz="1400" spc="12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até</a:t>
            </a:r>
            <a:r>
              <a:rPr lang="pt-PT" sz="1400" spc="12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30</a:t>
            </a:r>
            <a:r>
              <a:rPr lang="pt-PT" sz="1400" spc="-28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dBm.</a:t>
            </a:r>
            <a:endParaRPr lang="pt-BR" sz="14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92735">
              <a:lnSpc>
                <a:spcPct val="98000"/>
              </a:lnSpc>
              <a:spcBef>
                <a:spcPts val="10"/>
              </a:spcBef>
              <a:spcAft>
                <a:spcPts val="0"/>
              </a:spcAft>
            </a:pPr>
            <a:r>
              <a:rPr lang="pt-PT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Limiar</a:t>
            </a:r>
            <a:r>
              <a:rPr lang="pt-PT" sz="1400" b="1" spc="1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</a:t>
            </a:r>
            <a:r>
              <a:rPr lang="pt-PT" sz="1400" b="1" spc="1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Rx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pt-PT" sz="1400" spc="2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Varia</a:t>
            </a:r>
            <a:r>
              <a:rPr lang="pt-PT" sz="1400" spc="1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conforme</a:t>
            </a:r>
            <a:r>
              <a:rPr lang="pt-PT" sz="1400" spc="1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</a:t>
            </a:r>
            <a:r>
              <a:rPr lang="pt-PT" sz="1400" spc="2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rádio,</a:t>
            </a:r>
            <a:r>
              <a:rPr lang="pt-PT" sz="1400" spc="2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mas</a:t>
            </a:r>
            <a:r>
              <a:rPr lang="pt-PT" sz="1400" spc="2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pt-PT" sz="1400" spc="1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antena</a:t>
            </a:r>
            <a:r>
              <a:rPr lang="pt-PT" sz="1400" spc="1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oferece</a:t>
            </a:r>
            <a:r>
              <a:rPr lang="pt-PT" sz="1400" spc="1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excelente</a:t>
            </a:r>
            <a:r>
              <a:rPr lang="pt-PT" sz="1400" spc="1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ganho</a:t>
            </a:r>
            <a:r>
              <a:rPr lang="pt-PT" sz="1400" spc="2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</a:t>
            </a:r>
            <a:r>
              <a:rPr lang="pt-PT" sz="1400" spc="1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eficiência</a:t>
            </a:r>
            <a:r>
              <a:rPr lang="pt-PT" sz="1400" spc="-28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</a:t>
            </a:r>
            <a:r>
              <a:rPr lang="pt-PT" sz="1400" spc="-1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feixe para captar sinais de baixa potência.</a:t>
            </a:r>
            <a:endParaRPr lang="pt-BR" sz="14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743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Links de rádio frequência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Conexão Mendanha x UERJ-ZO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D80FDF-350E-468C-A0E3-728FAFFD9074}"/>
              </a:ext>
            </a:extLst>
          </p:cNvPr>
          <p:cNvSpPr txBox="1"/>
          <p:nvPr/>
        </p:nvSpPr>
        <p:spPr>
          <a:xfrm>
            <a:off x="8178804" y="2230754"/>
            <a:ext cx="3682996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Link</a:t>
            </a:r>
          </a:p>
          <a:p>
            <a:r>
              <a:rPr lang="pt-BR" sz="1600" dirty="0"/>
              <a:t>Distância: Aproximadamente 10,5Km</a:t>
            </a:r>
          </a:p>
          <a:p>
            <a:endParaRPr lang="pt-BR" sz="1600" dirty="0"/>
          </a:p>
          <a:p>
            <a:r>
              <a:rPr lang="pt-BR" sz="1600" dirty="0"/>
              <a:t>Visada direta de um relevo elevado entre o morro do Mendanha e o Campus da UERJ-ZO, sem obstaculos de altura elevada na trajetória para ter interferência na visada.</a:t>
            </a:r>
          </a:p>
          <a:p>
            <a:r>
              <a:rPr lang="pt-BR" sz="1600" dirty="0"/>
              <a:t>Altura para localização de antena:</a:t>
            </a:r>
          </a:p>
          <a:p>
            <a:pPr lvl="1"/>
            <a:r>
              <a:rPr lang="pt-BR" sz="1600" dirty="0"/>
              <a:t>Ambas fixadas a 760m acima do nível do mar.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/>
              <a:t>Mendanha: +28m de altura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/>
              <a:t>UERJ-ZO: (altura do prédio + torre + 23m de altura em relação ao nível do mar) totalizando 63m de altura</a:t>
            </a:r>
          </a:p>
          <a:p>
            <a:pPr lvl="1"/>
            <a:endParaRPr lang="pt-BR" sz="1600" dirty="0"/>
          </a:p>
          <a:p>
            <a:pPr lvl="1"/>
            <a:endParaRPr lang="pt-BR" sz="1600" dirty="0"/>
          </a:p>
          <a:p>
            <a:pPr lvl="1"/>
            <a:endParaRPr lang="pt-BR" sz="1600" dirty="0"/>
          </a:p>
          <a:p>
            <a:endParaRPr lang="pt-BR" sz="1600" dirty="0"/>
          </a:p>
        </p:txBody>
      </p:sp>
      <p:pic>
        <p:nvPicPr>
          <p:cNvPr id="12" name="Graphic 11" descr="Satellite dish">
            <a:extLst>
              <a:ext uri="{FF2B5EF4-FFF2-40B4-BE49-F238E27FC236}">
                <a16:creationId xmlns:a16="http://schemas.microsoft.com/office/drawing/2014/main" id="{47D197A2-295B-4EC2-875A-DFF70A631CA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6795" y="2230754"/>
            <a:ext cx="630568" cy="593036"/>
          </a:xfrm>
          <a:prstGeom prst="rect">
            <a:avLst/>
          </a:prstGeom>
        </p:spPr>
      </p:pic>
      <p:pic>
        <p:nvPicPr>
          <p:cNvPr id="10" name="image32.jpeg">
            <a:extLst>
              <a:ext uri="{FF2B5EF4-FFF2-40B4-BE49-F238E27FC236}">
                <a16:creationId xmlns:a16="http://schemas.microsoft.com/office/drawing/2014/main" id="{FCE124AF-AC79-4889-AC1C-07C0EDCEC44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80039" y="2121770"/>
            <a:ext cx="5339080" cy="2381250"/>
          </a:xfrm>
          <a:prstGeom prst="rect">
            <a:avLst/>
          </a:prstGeom>
        </p:spPr>
      </p:pic>
      <p:pic>
        <p:nvPicPr>
          <p:cNvPr id="14" name="image33.jpeg">
            <a:extLst>
              <a:ext uri="{FF2B5EF4-FFF2-40B4-BE49-F238E27FC236}">
                <a16:creationId xmlns:a16="http://schemas.microsoft.com/office/drawing/2014/main" id="{5E5887A8-9FAE-4E42-9CFF-E859E039DFC9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55217" y="4010948"/>
            <a:ext cx="533908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765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Links de rádio frequência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Conexão Mendanha x UERJ-ZO (Solução)</a:t>
            </a:r>
            <a:endParaRPr lang="pt-BR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E7548EA-D6EA-4933-84EE-98EA76237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269" y="1377548"/>
            <a:ext cx="1276350" cy="127635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09E1CAA-03B4-4480-B7A0-857C31FDFC00}"/>
              </a:ext>
            </a:extLst>
          </p:cNvPr>
          <p:cNvSpPr/>
          <p:nvPr/>
        </p:nvSpPr>
        <p:spPr>
          <a:xfrm>
            <a:off x="7768619" y="1123146"/>
            <a:ext cx="3086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4770">
              <a:spcBef>
                <a:spcPts val="515"/>
              </a:spcBef>
              <a:spcAft>
                <a:spcPts val="0"/>
              </a:spcAft>
            </a:pPr>
            <a:r>
              <a:rPr lang="pt-PT" b="1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ALGcom</a:t>
            </a:r>
            <a:r>
              <a:rPr lang="pt-PT" b="1" kern="0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pt-PT" b="1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UHP</a:t>
            </a:r>
            <a:r>
              <a:rPr lang="pt-PT" b="1" kern="0" spc="-1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pt-PT" b="1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5800 30.5</a:t>
            </a:r>
            <a:r>
              <a:rPr lang="pt-PT" b="1" kern="0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pt-PT" b="1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dBi</a:t>
            </a:r>
            <a:endParaRPr lang="pt-BR" b="1" kern="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81AF6B9-67A2-4AFC-A66D-EA8FD6001565}"/>
              </a:ext>
            </a:extLst>
          </p:cNvPr>
          <p:cNvSpPr/>
          <p:nvPr/>
        </p:nvSpPr>
        <p:spPr>
          <a:xfrm>
            <a:off x="7566989" y="1510662"/>
            <a:ext cx="4625011" cy="155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2735">
              <a:lnSpc>
                <a:spcPts val="1375"/>
              </a:lnSpc>
              <a:spcAft>
                <a:spcPts val="0"/>
              </a:spcAft>
            </a:pPr>
            <a:r>
              <a:rPr lang="pt-PT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Frequência</a:t>
            </a:r>
            <a:r>
              <a:rPr lang="pt-PT" sz="1400" b="1" spc="-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</a:t>
            </a:r>
            <a:r>
              <a:rPr lang="pt-PT" sz="1400" b="1" spc="-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Operação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pt-PT" sz="1400" spc="-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5.8 GHz</a:t>
            </a:r>
            <a:endParaRPr lang="pt-BR" sz="14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92735" marR="721360">
              <a:spcAft>
                <a:spcPts val="0"/>
              </a:spcAft>
            </a:pPr>
            <a:r>
              <a:rPr lang="pt-PT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Potência</a:t>
            </a:r>
            <a:r>
              <a:rPr lang="pt-PT" sz="1400" b="1" spc="12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</a:t>
            </a:r>
            <a:r>
              <a:rPr lang="pt-PT" sz="1400" b="1" spc="12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Tx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pt-PT" sz="1400" spc="13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Dependente</a:t>
            </a:r>
            <a:r>
              <a:rPr lang="pt-PT" sz="1400" spc="12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do</a:t>
            </a:r>
            <a:r>
              <a:rPr lang="pt-PT" sz="1400" spc="13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rádio</a:t>
            </a:r>
            <a:r>
              <a:rPr lang="pt-PT" sz="1400" spc="12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conectado,</a:t>
            </a:r>
            <a:r>
              <a:rPr lang="pt-PT" sz="1400" spc="12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mas</a:t>
            </a:r>
            <a:r>
              <a:rPr lang="pt-PT" sz="1400" spc="12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compatível</a:t>
            </a:r>
            <a:r>
              <a:rPr lang="pt-PT" sz="1400" spc="12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com</a:t>
            </a:r>
            <a:r>
              <a:rPr lang="pt-PT" sz="1400" spc="14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potências</a:t>
            </a:r>
            <a:r>
              <a:rPr lang="pt-PT" sz="1400" spc="12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até</a:t>
            </a:r>
            <a:r>
              <a:rPr lang="pt-PT" sz="1400" spc="12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30</a:t>
            </a:r>
            <a:r>
              <a:rPr lang="pt-PT" sz="1400" spc="-28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dBm.</a:t>
            </a:r>
            <a:endParaRPr lang="pt-BR" sz="14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92735">
              <a:lnSpc>
                <a:spcPct val="98000"/>
              </a:lnSpc>
              <a:spcBef>
                <a:spcPts val="10"/>
              </a:spcBef>
              <a:spcAft>
                <a:spcPts val="0"/>
              </a:spcAft>
            </a:pPr>
            <a:r>
              <a:rPr lang="pt-PT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Limiar</a:t>
            </a:r>
            <a:r>
              <a:rPr lang="pt-PT" sz="1400" b="1" spc="1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</a:t>
            </a:r>
            <a:r>
              <a:rPr lang="pt-PT" sz="1400" b="1" spc="1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Rx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pt-PT" sz="1400" spc="2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Varia</a:t>
            </a:r>
            <a:r>
              <a:rPr lang="pt-PT" sz="1400" spc="1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conforme</a:t>
            </a:r>
            <a:r>
              <a:rPr lang="pt-PT" sz="1400" spc="1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</a:t>
            </a:r>
            <a:r>
              <a:rPr lang="pt-PT" sz="1400" spc="2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rádio,</a:t>
            </a:r>
            <a:r>
              <a:rPr lang="pt-PT" sz="1400" spc="2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mas</a:t>
            </a:r>
            <a:r>
              <a:rPr lang="pt-PT" sz="1400" spc="2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pt-PT" sz="1400" spc="1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antena</a:t>
            </a:r>
            <a:r>
              <a:rPr lang="pt-PT" sz="1400" spc="1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oferece</a:t>
            </a:r>
            <a:r>
              <a:rPr lang="pt-PT" sz="1400" spc="1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excelente</a:t>
            </a:r>
            <a:r>
              <a:rPr lang="pt-PT" sz="1400" spc="1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ganho</a:t>
            </a:r>
            <a:r>
              <a:rPr lang="pt-PT" sz="1400" spc="2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</a:t>
            </a:r>
            <a:r>
              <a:rPr lang="pt-PT" sz="1400" spc="1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eficiência</a:t>
            </a:r>
            <a:r>
              <a:rPr lang="pt-PT" sz="1400" spc="-28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</a:t>
            </a:r>
            <a:r>
              <a:rPr lang="pt-PT" sz="1400" spc="-1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feixe para captar sinais de baixa potência.</a:t>
            </a:r>
            <a:endParaRPr lang="pt-BR" sz="14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AC9C49-C656-4A7F-8CC0-F86E7E6BF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711" y="3888403"/>
            <a:ext cx="6200775" cy="26384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924FE6-0E29-4AE6-B793-6B93D2B7D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288" y="1816600"/>
            <a:ext cx="6070737" cy="45069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CEF159A-F332-47D9-99E9-85AA494205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287" y="5199579"/>
            <a:ext cx="6070737" cy="11239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575" y="3116193"/>
            <a:ext cx="1851632" cy="95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25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Links de rádio frequência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572" y="990502"/>
            <a:ext cx="8602275" cy="58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53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Links de rádio frequência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Custo do projeto de Link de rádio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0F1EAA-25AB-4176-AA38-E0CC96B32D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43939" y="725567"/>
            <a:ext cx="6248400" cy="50863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7DF2E37-C646-4EAF-BEFC-25886FD0AF1E}"/>
              </a:ext>
            </a:extLst>
          </p:cNvPr>
          <p:cNvSpPr/>
          <p:nvPr/>
        </p:nvSpPr>
        <p:spPr>
          <a:xfrm>
            <a:off x="1015862" y="2150005"/>
            <a:ext cx="4178989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Gastos do link via rádio</a:t>
            </a:r>
          </a:p>
          <a:p>
            <a:r>
              <a:rPr lang="pt-BR" sz="1600" dirty="0"/>
              <a:t>Para realizar a ligação de link via rádio foi utilizado uma seleção de equipamento necessários para realização das conexões de ponto a ponto Sumaré x Mendanha x UERJ-ZO e os valores estimados de mão de obra necessária para a realização dos serviços.</a:t>
            </a:r>
          </a:p>
          <a:p>
            <a:endParaRPr lang="pt-BR" sz="1600" dirty="0"/>
          </a:p>
          <a:p>
            <a:r>
              <a:rPr lang="pt-BR" sz="1600" dirty="0"/>
              <a:t>Iremos considerar que o gasto com a torre de rádio nos pontos do Sumaré e Mendanha serão desconsiderados visto que por lei, a conceção de uma torre de telecomunicação deve ser de uso compartilhado entre prestadoras de serviços.</a:t>
            </a:r>
          </a:p>
          <a:p>
            <a:r>
              <a:rPr lang="pt-BR" sz="1600" dirty="0"/>
              <a:t>Lei nº 13.116 de 20 de abril de 2015</a:t>
            </a:r>
            <a:endParaRPr lang="pt-PT" sz="1600" dirty="0"/>
          </a:p>
        </p:txBody>
      </p:sp>
      <p:pic>
        <p:nvPicPr>
          <p:cNvPr id="3" name="Graphic 2" descr="Coins">
            <a:extLst>
              <a:ext uri="{FF2B5EF4-FFF2-40B4-BE49-F238E27FC236}">
                <a16:creationId xmlns:a16="http://schemas.microsoft.com/office/drawing/2014/main" id="{F5F8F95F-83BE-4252-8557-8ADF14B4121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827" y="2150005"/>
            <a:ext cx="593035" cy="593035"/>
          </a:xfrm>
          <a:prstGeom prst="rect">
            <a:avLst/>
          </a:prstGeom>
        </p:spPr>
      </p:pic>
      <p:pic>
        <p:nvPicPr>
          <p:cNvPr id="13" name="Graphic 8" descr="Satellite dish">
            <a:extLst>
              <a:ext uri="{FF2B5EF4-FFF2-40B4-BE49-F238E27FC236}">
                <a16:creationId xmlns:a16="http://schemas.microsoft.com/office/drawing/2014/main" id="{C31A9D21-4A38-4D6C-98A2-940A88B4756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38350" y="5854583"/>
            <a:ext cx="630568" cy="5930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0F07856-CE28-4A3E-9CCB-53271CD5F790}"/>
              </a:ext>
            </a:extLst>
          </p:cNvPr>
          <p:cNvSpPr/>
          <p:nvPr/>
        </p:nvSpPr>
        <p:spPr>
          <a:xfrm>
            <a:off x="6698678" y="5966434"/>
            <a:ext cx="3927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Total:  R$ 41.889,00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142517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010" y="0"/>
            <a:ext cx="749699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Planta baixa de Infraestrutura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Campus completo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AB10EF-F6BF-4B00-BEDD-9019F20F5B7C}"/>
              </a:ext>
            </a:extLst>
          </p:cNvPr>
          <p:cNvSpPr txBox="1"/>
          <p:nvPr/>
        </p:nvSpPr>
        <p:spPr>
          <a:xfrm>
            <a:off x="1201388" y="2229713"/>
            <a:ext cx="34637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Informações gerais</a:t>
            </a:r>
          </a:p>
          <a:p>
            <a:r>
              <a:rPr lang="pt-BR" sz="1600" dirty="0"/>
              <a:t>Centro universitário da zona oeste, </a:t>
            </a:r>
          </a:p>
          <a:p>
            <a:r>
              <a:rPr lang="pt-BR" sz="1600" dirty="0"/>
              <a:t>Com aproximadamente 16km² e dividido em 2 grandes blocos, sendo eles Prédio 1 (prédio principal utilizado pelo IESK, setores administrativos da UERJ-ZO,  CEDERJ e Biblioteca) eo Prédio 2, utilizado pela UERJ-ZO para aulas, pesquisas e projetos acadêmicos dos graduandos e pós-graduandos.</a:t>
            </a:r>
          </a:p>
        </p:txBody>
      </p:sp>
      <p:pic>
        <p:nvPicPr>
          <p:cNvPr id="9" name="Graphic 8" descr="Information">
            <a:extLst>
              <a:ext uri="{FF2B5EF4-FFF2-40B4-BE49-F238E27FC236}">
                <a16:creationId xmlns:a16="http://schemas.microsoft.com/office/drawing/2014/main" id="{416E66D6-2FFD-4CDA-B1A1-A7A75E1D167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8392" y="2237495"/>
            <a:ext cx="593035" cy="59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830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6"/>
            <a:ext cx="957139" cy="9723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201388" y="337906"/>
            <a:ext cx="2192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Planta baixa de Infraestrutura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201388" y="1045792"/>
            <a:ext cx="1969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Prédio 1 (andar administrativo UERJ-ZO)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AB10EF-F6BF-4B00-BEDD-9019F20F5B7C}"/>
              </a:ext>
            </a:extLst>
          </p:cNvPr>
          <p:cNvSpPr txBox="1"/>
          <p:nvPr/>
        </p:nvSpPr>
        <p:spPr>
          <a:xfrm>
            <a:off x="184289" y="2246041"/>
            <a:ext cx="318058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Informações gerais</a:t>
            </a:r>
          </a:p>
          <a:p>
            <a:r>
              <a:rPr lang="pt-BR" sz="1600" dirty="0"/>
              <a:t>Com a presença de salas para utilização de funcionário administrativos da faculdade e uma sala do setor de Tecnologia, onde ficará hospedado os servidores e será o ponto de chegada e saída de redes externas (link via rádio e rede que liga a UFRJ) e saída para redes internas (rede de alimentação para alunos, funcionários, pesquisadores e acadêmicos, todos segregados por Vlans).</a:t>
            </a:r>
          </a:p>
        </p:txBody>
      </p:sp>
      <p:pic>
        <p:nvPicPr>
          <p:cNvPr id="9" name="Graphic 8" descr="Information">
            <a:extLst>
              <a:ext uri="{FF2B5EF4-FFF2-40B4-BE49-F238E27FC236}">
                <a16:creationId xmlns:a16="http://schemas.microsoft.com/office/drawing/2014/main" id="{416E66D6-2FFD-4CDA-B1A1-A7A75E1D167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677" y="1672604"/>
            <a:ext cx="593035" cy="5930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872" y="0"/>
            <a:ext cx="88271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83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Sumário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Conteúdo do projeto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B837CA-A48C-405F-A308-B7AFC9CB570F}"/>
              </a:ext>
            </a:extLst>
          </p:cNvPr>
          <p:cNvSpPr txBox="1"/>
          <p:nvPr/>
        </p:nvSpPr>
        <p:spPr>
          <a:xfrm>
            <a:off x="1974572" y="1801430"/>
            <a:ext cx="106812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pt-BR" sz="3200" dirty="0"/>
              <a:t>Apresentação e Objetivos</a:t>
            </a:r>
          </a:p>
          <a:p>
            <a:pPr marL="342900" indent="-342900">
              <a:buAutoNum type="arabicPeriod"/>
            </a:pPr>
            <a:r>
              <a:rPr lang="pt-BR" sz="3200" dirty="0"/>
              <a:t>Estrutura analítica</a:t>
            </a:r>
          </a:p>
          <a:p>
            <a:pPr marL="342900" indent="-342900">
              <a:buAutoNum type="arabicPeriod"/>
            </a:pPr>
            <a:r>
              <a:rPr lang="pt-BR" sz="3200" dirty="0"/>
              <a:t>Links de rádio frequência</a:t>
            </a:r>
          </a:p>
          <a:p>
            <a:pPr marL="342900" indent="-342900">
              <a:buAutoNum type="arabicPeriod"/>
            </a:pPr>
            <a:r>
              <a:rPr lang="pt-BR" sz="3200" dirty="0"/>
              <a:t>Plantas baixas de infraestrutura</a:t>
            </a:r>
          </a:p>
          <a:p>
            <a:pPr marL="342900" indent="-342900">
              <a:buAutoNum type="arabicPeriod"/>
            </a:pPr>
            <a:r>
              <a:rPr lang="pt-BR" sz="3200" dirty="0"/>
              <a:t>Cabeamento estruturado</a:t>
            </a:r>
          </a:p>
          <a:p>
            <a:pPr marL="342900" indent="-342900">
              <a:buAutoNum type="arabicPeriod"/>
            </a:pPr>
            <a:r>
              <a:rPr lang="pt-BR" sz="3200" dirty="0"/>
              <a:t>Segurança &amp; Resfriamento</a:t>
            </a:r>
          </a:p>
          <a:p>
            <a:pPr marL="342900" indent="-342900">
              <a:buAutoNum type="arabicPeriod"/>
            </a:pPr>
            <a:r>
              <a:rPr lang="pt-BR" sz="3200" dirty="0"/>
              <a:t>Rede &amp; infraestrutura</a:t>
            </a:r>
          </a:p>
          <a:p>
            <a:pPr marL="342900" indent="-342900">
              <a:buAutoNum type="arabicPeriod"/>
            </a:pPr>
            <a:r>
              <a:rPr lang="pt-BR" sz="3200" dirty="0"/>
              <a:t>Solução em nuvem</a:t>
            </a:r>
          </a:p>
          <a:p>
            <a:pPr marL="342900" indent="-342900">
              <a:buAutoNum type="arabicPeriod"/>
            </a:pPr>
            <a:r>
              <a:rPr lang="pt-BR" sz="3200" dirty="0"/>
              <a:t>TCO (Total Cost of Ownership)</a:t>
            </a:r>
          </a:p>
        </p:txBody>
      </p:sp>
    </p:spTree>
    <p:extLst>
      <p:ext uri="{BB962C8B-B14F-4D97-AF65-F5344CB8AC3E}">
        <p14:creationId xmlns:p14="http://schemas.microsoft.com/office/powerpoint/2010/main" val="3998352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32" y="35071"/>
            <a:ext cx="1293448" cy="13139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1" y="150080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Planta baixa de Infraestrutura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1" y="474121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Prédio 2 (2º andar)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AB10EF-F6BF-4B00-BEDD-9019F20F5B7C}"/>
              </a:ext>
            </a:extLst>
          </p:cNvPr>
          <p:cNvSpPr txBox="1"/>
          <p:nvPr/>
        </p:nvSpPr>
        <p:spPr>
          <a:xfrm>
            <a:off x="6689035" y="45799"/>
            <a:ext cx="550272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Informações gerais</a:t>
            </a:r>
          </a:p>
          <a:p>
            <a:r>
              <a:rPr lang="pt-BR" sz="1600" dirty="0"/>
              <a:t>Com a presença de salas de aula onde muitas delas possuem diversos computadores de mesa, laboratórios de pesquisa para graduandos e pós-graduandos, assim como laboratórios de professores. </a:t>
            </a:r>
          </a:p>
        </p:txBody>
      </p:sp>
      <p:pic>
        <p:nvPicPr>
          <p:cNvPr id="9" name="Graphic 8" descr="Information">
            <a:extLst>
              <a:ext uri="{FF2B5EF4-FFF2-40B4-BE49-F238E27FC236}">
                <a16:creationId xmlns:a16="http://schemas.microsoft.com/office/drawing/2014/main" id="{416E66D6-2FFD-4CDA-B1A1-A7A75E1D167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14840"/>
            <a:ext cx="593035" cy="5930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379"/>
            <a:ext cx="12192000" cy="56550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29975" y="5905500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LEMA</a:t>
            </a:r>
          </a:p>
        </p:txBody>
      </p:sp>
    </p:spTree>
    <p:extLst>
      <p:ext uri="{BB962C8B-B14F-4D97-AF65-F5344CB8AC3E}">
        <p14:creationId xmlns:p14="http://schemas.microsoft.com/office/powerpoint/2010/main" val="3849024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06" y="1163216"/>
            <a:ext cx="10071929" cy="56762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08749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Planta baixa de Infraestrutura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846091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Prédio 2 (andar térreo)</a:t>
            </a:r>
          </a:p>
        </p:txBody>
      </p:sp>
      <p:sp>
        <p:nvSpPr>
          <p:cNvPr id="10" name="Rectangle 9"/>
          <p:cNvSpPr/>
          <p:nvPr/>
        </p:nvSpPr>
        <p:spPr>
          <a:xfrm>
            <a:off x="6920564" y="763105"/>
            <a:ext cx="5183167" cy="153105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b="1" dirty="0"/>
              <a:t>Informações gerais</a:t>
            </a:r>
          </a:p>
          <a:p>
            <a:r>
              <a:rPr lang="pt-BR" dirty="0"/>
              <a:t>Com a presença de salas de aula, laboratórios de pesquisa, setor de logística, laboratórios de professores e o conjunto anexo onde possui mais salas de aula .</a:t>
            </a:r>
          </a:p>
          <a:p>
            <a:endParaRPr lang="pt-BR" dirty="0"/>
          </a:p>
        </p:txBody>
      </p:sp>
      <p:pic>
        <p:nvPicPr>
          <p:cNvPr id="9" name="Graphic 8" descr="Information">
            <a:extLst>
              <a:ext uri="{FF2B5EF4-FFF2-40B4-BE49-F238E27FC236}">
                <a16:creationId xmlns:a16="http://schemas.microsoft.com/office/drawing/2014/main" id="{416E66D6-2FFD-4CDA-B1A1-A7A75E1D167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7529" y="612341"/>
            <a:ext cx="593035" cy="59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96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Cabeamento Estruturado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Normas e padrões</a:t>
            </a:r>
          </a:p>
        </p:txBody>
      </p:sp>
      <p:pic>
        <p:nvPicPr>
          <p:cNvPr id="5" name="image48.jpeg">
            <a:extLst>
              <a:ext uri="{FF2B5EF4-FFF2-40B4-BE49-F238E27FC236}">
                <a16:creationId xmlns:a16="http://schemas.microsoft.com/office/drawing/2014/main" id="{FD6A997A-DD08-40D8-B806-27FCFBF13DC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96626" y="1555330"/>
            <a:ext cx="6612944" cy="477164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680200-E569-48E1-A1A5-2D893B15E29F}"/>
              </a:ext>
            </a:extLst>
          </p:cNvPr>
          <p:cNvSpPr/>
          <p:nvPr/>
        </p:nvSpPr>
        <p:spPr>
          <a:xfrm>
            <a:off x="336636" y="2112998"/>
            <a:ext cx="4559990" cy="2632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4770" marR="853440">
              <a:lnSpc>
                <a:spcPct val="150000"/>
              </a:lnSpc>
              <a:spcBef>
                <a:spcPts val="5"/>
              </a:spcBef>
              <a:spcAft>
                <a:spcPts val="0"/>
              </a:spcAft>
            </a:pPr>
            <a:r>
              <a:rPr lang="pt-PT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Após</a:t>
            </a:r>
            <a:r>
              <a:rPr lang="pt-PT" sz="1600" spc="-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</a:t>
            </a:r>
            <a:r>
              <a:rPr lang="pt-PT" sz="1600" spc="-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mapeamento, o</a:t>
            </a:r>
            <a:r>
              <a:rPr lang="pt-PT" sz="1600" spc="-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cabeamento</a:t>
            </a:r>
            <a:r>
              <a:rPr lang="pt-PT" sz="1600" spc="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estruturado do projeto</a:t>
            </a:r>
            <a:r>
              <a:rPr lang="pt-PT" sz="1600" spc="-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é</a:t>
            </a:r>
            <a:r>
              <a:rPr lang="pt-PT" sz="1600" spc="-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uma</a:t>
            </a:r>
            <a:r>
              <a:rPr lang="pt-PT" sz="1600" spc="-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parte</a:t>
            </a:r>
            <a:r>
              <a:rPr lang="pt-PT" sz="1600" spc="-1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crucial para</a:t>
            </a:r>
            <a:r>
              <a:rPr lang="pt-PT" sz="1600" spc="-1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manter</a:t>
            </a:r>
            <a:r>
              <a:rPr lang="pt-PT" sz="1600" spc="-1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pt-PT" sz="1600" spc="-28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universidade totalmente integrada e em funcionamento de forma segura, escalável, de fácil</a:t>
            </a:r>
            <a:r>
              <a:rPr lang="pt-PT" sz="1600" spc="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detecção</a:t>
            </a:r>
            <a:r>
              <a:rPr lang="pt-PT" sz="1600" spc="-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</a:t>
            </a:r>
            <a:r>
              <a:rPr lang="pt-PT" sz="1600" spc="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erros e</a:t>
            </a:r>
            <a:r>
              <a:rPr lang="pt-PT" sz="1600" spc="1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custo</a:t>
            </a:r>
            <a:r>
              <a:rPr lang="pt-PT" sz="1600" spc="1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</a:t>
            </a:r>
            <a:r>
              <a:rPr lang="pt-PT" sz="1600" spc="-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manutenção bem</a:t>
            </a:r>
            <a:r>
              <a:rPr lang="pt-PT" sz="1600" spc="-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reduzido.</a:t>
            </a:r>
            <a:endParaRPr lang="pt-BR" sz="16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10089" y="6326978"/>
            <a:ext cx="76819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i="1" dirty="0"/>
              <a:t>https://www.caism.unicamp.br/download/ti/cabeamento_estruturado/05-Subsistemas%20de%20Cabeamento%20Estruturado.pdf</a:t>
            </a:r>
          </a:p>
          <a:p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4019322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3926250" y="1221767"/>
            <a:ext cx="8165057" cy="47264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Cabeamento Estruturado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Normas e padrões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680200-E569-48E1-A1A5-2D893B15E29F}"/>
              </a:ext>
            </a:extLst>
          </p:cNvPr>
          <p:cNvSpPr/>
          <p:nvPr/>
        </p:nvSpPr>
        <p:spPr>
          <a:xfrm>
            <a:off x="336636" y="2112998"/>
            <a:ext cx="455999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dirty="0"/>
              <a:t>Para a implementação do projeto de cabeamento estruturado, é necessário levar em consideração alguns fatores importantes antes de partir diretamente para a estruturação: Seguir fielmente as normas para Cabeamento Estruturado (NBR 14565) e caminhos e espaços para o Cabeamento Estruturado (NBR 16415)</a:t>
            </a:r>
            <a:endParaRPr lang="pt-BR" dirty="0"/>
          </a:p>
        </p:txBody>
      </p:sp>
      <p:sp>
        <p:nvSpPr>
          <p:cNvPr id="3" name="TextBox 2"/>
          <p:cNvSpPr txBox="1"/>
          <p:nvPr/>
        </p:nvSpPr>
        <p:spPr>
          <a:xfrm>
            <a:off x="7119257" y="5948253"/>
            <a:ext cx="20217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i="1" dirty="0"/>
              <a:t>Seção 6.4 da norma NBR 14565.</a:t>
            </a:r>
          </a:p>
          <a:p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2876463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018" y="0"/>
            <a:ext cx="6119982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Cabeamento Estruturado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Interligações entre edifícios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680200-E569-48E1-A1A5-2D893B15E29F}"/>
              </a:ext>
            </a:extLst>
          </p:cNvPr>
          <p:cNvSpPr/>
          <p:nvPr/>
        </p:nvSpPr>
        <p:spPr>
          <a:xfrm>
            <a:off x="925788" y="2090078"/>
            <a:ext cx="455999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dirty="0"/>
              <a:t>O diagrama a seguir mostra explicitamente como deve ser realizada a ligação entre os prédios 1 e 2 dentro do Campus da UERJ-ZO, onde temos o recebimento do link via rádio e fibra óptica  no prédio 1, tendo consigo a distribuição interna da rede em seus andares de biblioteca e setores administrativos, como também a passagem com redundância para o prédio 2.</a:t>
            </a:r>
          </a:p>
          <a:p>
            <a:endParaRPr lang="pt-PT" dirty="0"/>
          </a:p>
          <a:p>
            <a:r>
              <a:rPr lang="pt-PT" dirty="0"/>
              <a:t>A ligação com o prédio 2 se dará com uma via por fibra óptica e um link de redundância de radio frequência como transmissão de dados reserva.</a:t>
            </a:r>
            <a:endParaRPr lang="pt-BR" dirty="0"/>
          </a:p>
        </p:txBody>
      </p:sp>
      <p:sp>
        <p:nvSpPr>
          <p:cNvPr id="7" name="TextBox 6"/>
          <p:cNvSpPr txBox="1"/>
          <p:nvPr/>
        </p:nvSpPr>
        <p:spPr>
          <a:xfrm>
            <a:off x="6226452" y="3472449"/>
            <a:ext cx="1912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Redundancia PTP direcional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234" y="2397253"/>
            <a:ext cx="1010497" cy="101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535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Cabeamento Estruturado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Aterramento e Energia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680200-E569-48E1-A1A5-2D893B15E29F}"/>
              </a:ext>
            </a:extLst>
          </p:cNvPr>
          <p:cNvSpPr/>
          <p:nvPr/>
        </p:nvSpPr>
        <p:spPr>
          <a:xfrm>
            <a:off x="725972" y="1931862"/>
            <a:ext cx="414130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Energização mínima</a:t>
            </a:r>
            <a:endParaRPr lang="pt-BR" b="1" dirty="0"/>
          </a:p>
          <a:p>
            <a:r>
              <a:rPr lang="pt-PT" sz="1600" dirty="0"/>
              <a:t>Em caso de não possuirmos energização initerrupta (gerador), todos os equipamentos que recebem energia deverão ter:</a:t>
            </a:r>
            <a:endParaRPr lang="pt-BR" sz="16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PT" sz="1600" dirty="0"/>
              <a:t>Transformador de Isolamento</a:t>
            </a:r>
            <a:endParaRPr lang="pt-BR" sz="16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PT" sz="1600" dirty="0"/>
              <a:t>Transformador de Isolamento Blindado</a:t>
            </a:r>
            <a:endParaRPr lang="pt-BR" sz="16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PT" sz="1600" dirty="0"/>
              <a:t>Transformador de Mitigação Harmônica</a:t>
            </a:r>
            <a:endParaRPr lang="pt-BR" sz="16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PT" sz="1600" dirty="0"/>
              <a:t>Dispositivos de proteção contra surtos</a:t>
            </a:r>
            <a:endParaRPr lang="pt-BR" sz="16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PT" sz="1600" dirty="0"/>
              <a:t>Reguladores de Tensão</a:t>
            </a:r>
            <a:endParaRPr lang="pt-BR" sz="16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PT" sz="1600" dirty="0"/>
              <a:t>Condicionador de Energia</a:t>
            </a:r>
            <a:endParaRPr lang="pt-BR" sz="16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PT" sz="1600" dirty="0"/>
              <a:t>Filtro Harmônico</a:t>
            </a:r>
            <a:endParaRPr lang="pt-BR" sz="1600" dirty="0"/>
          </a:p>
          <a:p>
            <a:r>
              <a:rPr lang="pt-PT" dirty="0"/>
              <a:t> </a:t>
            </a:r>
            <a:endParaRPr lang="pt-PT" sz="1600" dirty="0"/>
          </a:p>
          <a:p>
            <a:r>
              <a:rPr lang="pt-PT" sz="1600" dirty="0"/>
              <a:t>Para prosseguirmos mantendo a conformidade com estas normas, também devemos manter toda a estrutura propriamente energizada, aterrada, e ligada, incluindo os racks e equipamentos, como descrevemos no diagrama a seguir.</a:t>
            </a:r>
            <a:endParaRPr lang="pt-BR" sz="1600" dirty="0"/>
          </a:p>
          <a:p>
            <a:endParaRPr lang="pt-BR" sz="1600" dirty="0"/>
          </a:p>
        </p:txBody>
      </p:sp>
      <p:pic>
        <p:nvPicPr>
          <p:cNvPr id="5" name="Graphic 4" descr="Battery charging">
            <a:extLst>
              <a:ext uri="{FF2B5EF4-FFF2-40B4-BE49-F238E27FC236}">
                <a16:creationId xmlns:a16="http://schemas.microsoft.com/office/drawing/2014/main" id="{C0F84178-810E-453D-9F4D-D6A3E157A1E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36" y="1658555"/>
            <a:ext cx="593035" cy="5930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957" y="0"/>
            <a:ext cx="73945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93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Cabeamento Estruturado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Conduites e distribuição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DFB2F8-1F66-4C03-B606-C230921E8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726" y="800033"/>
            <a:ext cx="5582685" cy="19874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D06350-8906-4EC3-80BE-B26C00F1AAB2}"/>
              </a:ext>
            </a:extLst>
          </p:cNvPr>
          <p:cNvSpPr/>
          <p:nvPr/>
        </p:nvSpPr>
        <p:spPr>
          <a:xfrm>
            <a:off x="1267654" y="1951222"/>
            <a:ext cx="5592417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Passagem de cabeamento</a:t>
            </a:r>
          </a:p>
          <a:p>
            <a:r>
              <a:rPr lang="pt-BR" sz="1600" dirty="0"/>
              <a:t>Para realizar a passagem de cabeamento interno e externo, devemos ter conhecimento das normas e medidas adequadas para cada finalidade, ao lado temos um quadro de medidas mais usuais para passagem de cabos de rede em conduites.</a:t>
            </a:r>
          </a:p>
          <a:p>
            <a:r>
              <a:rPr lang="pt-BR" sz="1600" dirty="0"/>
              <a:t>A passagem de conduites para soluções outdoor devem estar no mínimo a uma profundidade de 46cm.</a:t>
            </a:r>
            <a:endParaRPr lang="pt-PT" sz="1600" dirty="0"/>
          </a:p>
        </p:txBody>
      </p:sp>
      <p:pic>
        <p:nvPicPr>
          <p:cNvPr id="10" name="Graphic 9" descr="Electrician">
            <a:extLst>
              <a:ext uri="{FF2B5EF4-FFF2-40B4-BE49-F238E27FC236}">
                <a16:creationId xmlns:a16="http://schemas.microsoft.com/office/drawing/2014/main" id="{F55A5337-F341-4A0A-811D-A2543AD97F7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3521" y="1951222"/>
            <a:ext cx="593035" cy="593035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0D8A985D-E7C5-4E6F-B40A-2EA4C2B2E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1325" y="42603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14" name="image61.jpeg">
            <a:extLst>
              <a:ext uri="{FF2B5EF4-FFF2-40B4-BE49-F238E27FC236}">
                <a16:creationId xmlns:a16="http://schemas.microsoft.com/office/drawing/2014/main" id="{D7C4948A-C476-40C6-875D-22AEDD8C6ABA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81200" y="5245893"/>
            <a:ext cx="2265143" cy="1354217"/>
          </a:xfrm>
          <a:prstGeom prst="rect">
            <a:avLst/>
          </a:prstGeom>
        </p:spPr>
      </p:pic>
      <p:pic>
        <p:nvPicPr>
          <p:cNvPr id="15" name="image62.jpeg">
            <a:extLst>
              <a:ext uri="{FF2B5EF4-FFF2-40B4-BE49-F238E27FC236}">
                <a16:creationId xmlns:a16="http://schemas.microsoft.com/office/drawing/2014/main" id="{7963CDD5-7B1C-41EB-ABE5-7C44C815812F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69925" y="3980277"/>
            <a:ext cx="2265144" cy="1695450"/>
          </a:xfrm>
          <a:prstGeom prst="rect">
            <a:avLst/>
          </a:prstGeom>
        </p:spPr>
      </p:pic>
      <p:pic>
        <p:nvPicPr>
          <p:cNvPr id="16" name="image63.jpeg">
            <a:extLst>
              <a:ext uri="{FF2B5EF4-FFF2-40B4-BE49-F238E27FC236}">
                <a16:creationId xmlns:a16="http://schemas.microsoft.com/office/drawing/2014/main" id="{FCA79F5C-6520-4EA1-9E92-7B05479F129C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567282" y="3980275"/>
            <a:ext cx="2265143" cy="1695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67E8BAD-45A7-4C27-8ED8-CC5F78576113}"/>
              </a:ext>
            </a:extLst>
          </p:cNvPr>
          <p:cNvSpPr/>
          <p:nvPr/>
        </p:nvSpPr>
        <p:spPr>
          <a:xfrm>
            <a:off x="1276556" y="3968344"/>
            <a:ext cx="5592417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Soluções internas/Indoor</a:t>
            </a:r>
          </a:p>
          <a:p>
            <a:r>
              <a:rPr lang="pt-PT" sz="1600" dirty="0"/>
              <a:t>Seguindo as normas ABNT 14565, também é necessário para a distribuição horizontal dos cabos, equiparmos esta distribuição com </a:t>
            </a:r>
            <a:r>
              <a:rPr lang="pt-PT" sz="1600" i="1" dirty="0"/>
              <a:t>conduítes</a:t>
            </a:r>
            <a:r>
              <a:rPr lang="pt-PT" sz="1600" dirty="0"/>
              <a:t>, </a:t>
            </a:r>
            <a:r>
              <a:rPr lang="pt-PT" sz="1600" i="1" dirty="0"/>
              <a:t>caixas de junção</a:t>
            </a:r>
            <a:r>
              <a:rPr lang="pt-PT" sz="1600" dirty="0"/>
              <a:t>, </a:t>
            </a:r>
            <a:r>
              <a:rPr lang="pt-PT" sz="1600" i="1" dirty="0"/>
              <a:t>caneletas, pullboxes </a:t>
            </a:r>
            <a:r>
              <a:rPr lang="pt-PT" sz="1600" dirty="0"/>
              <a:t>e </a:t>
            </a:r>
            <a:r>
              <a:rPr lang="pt-PT" sz="1600" i="1" dirty="0"/>
              <a:t>trilho para os cabos (cable tray)</a:t>
            </a:r>
            <a:endParaRPr lang="pt-PT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7400718" y="2851058"/>
            <a:ext cx="3943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/>
              <a:t>NBR 5410 - </a:t>
            </a:r>
            <a:r>
              <a:rPr lang="pt-BR" sz="1200" dirty="0"/>
              <a:t>sobre a ocupação de condutores em eletrodutos</a:t>
            </a:r>
          </a:p>
          <a:p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9047624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868437" y="530762"/>
            <a:ext cx="343591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Backbone de Campus</a:t>
            </a:r>
          </a:p>
          <a:p>
            <a:r>
              <a:rPr lang="pt-BR" sz="1600" dirty="0"/>
              <a:t>Com cabos de fibra multimode</a:t>
            </a:r>
          </a:p>
          <a:p>
            <a:r>
              <a:rPr lang="pt-BR" sz="1600" dirty="0"/>
              <a:t>OM4 (MMF)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23" y="4114800"/>
            <a:ext cx="2985938" cy="19637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5791" y="3745468"/>
            <a:ext cx="1635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Emenda óptica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73223" y="1777257"/>
            <a:ext cx="3428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Tubo PEAD para passagem da fibra</a:t>
            </a:r>
          </a:p>
        </p:txBody>
      </p:sp>
      <p:pic>
        <p:nvPicPr>
          <p:cNvPr id="12" name="Picture 11" descr="Tubo PEAD para Fibra Óptica - Apuã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771" y="2111569"/>
            <a:ext cx="2606841" cy="1693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528" y="0"/>
            <a:ext cx="6267472" cy="6858000"/>
          </a:xfrm>
          <a:prstGeom prst="rect">
            <a:avLst/>
          </a:prstGeom>
        </p:spPr>
      </p:pic>
      <p:pic>
        <p:nvPicPr>
          <p:cNvPr id="10" name="Graphic 9" descr="Electrician">
            <a:extLst>
              <a:ext uri="{FF2B5EF4-FFF2-40B4-BE49-F238E27FC236}">
                <a16:creationId xmlns:a16="http://schemas.microsoft.com/office/drawing/2014/main" id="{F55A5337-F341-4A0A-811D-A2543AD97F7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3521" y="1862322"/>
            <a:ext cx="593035" cy="59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40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868435" y="391794"/>
            <a:ext cx="5599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Localização do Datacenter, Distribuidor de Edifício &amp; EF (Facilidade de Acesso)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122" y="0"/>
            <a:ext cx="3186617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349" y="914400"/>
            <a:ext cx="3716959" cy="5943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3" y="1183821"/>
            <a:ext cx="4727156" cy="56741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00675" y="4914900"/>
            <a:ext cx="31710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/>
              <a:t>P2, Segundo andar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871877" y="3600262"/>
            <a:ext cx="30555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/>
              <a:t>P1, Terceiro andar</a:t>
            </a:r>
          </a:p>
        </p:txBody>
      </p:sp>
    </p:spTree>
    <p:extLst>
      <p:ext uri="{BB962C8B-B14F-4D97-AF65-F5344CB8AC3E}">
        <p14:creationId xmlns:p14="http://schemas.microsoft.com/office/powerpoint/2010/main" val="25877146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28637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868436" y="391794"/>
            <a:ext cx="53651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Localização &amp; Padronização das Tomadas</a:t>
            </a:r>
          </a:p>
          <a:p>
            <a:pPr algn="ctr"/>
            <a:r>
              <a:rPr lang="pt-BR" sz="2000" b="1" dirty="0"/>
              <a:t>Norma </a:t>
            </a:r>
            <a:r>
              <a:rPr lang="pt-PT" b="1" i="1" dirty="0"/>
              <a:t>NBR 5410</a:t>
            </a:r>
            <a:r>
              <a:rPr lang="pt-BR" sz="2000" b="1" dirty="0"/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31448" y="6398260"/>
            <a:ext cx="265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Padrão das salas do Anexo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05600" y="6398260"/>
            <a:ext cx="4905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Padrão de PCs &amp; tomadas dos labs. (Ex no lab 101)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58" y="1630316"/>
            <a:ext cx="5836769" cy="4800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1630315"/>
            <a:ext cx="5410200" cy="477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445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Apresentação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Equipe &amp; Objetivo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C84128-E74A-4C41-9B01-299702BF7064}"/>
              </a:ext>
            </a:extLst>
          </p:cNvPr>
          <p:cNvSpPr txBox="1"/>
          <p:nvPr/>
        </p:nvSpPr>
        <p:spPr>
          <a:xfrm>
            <a:off x="1099928" y="2447290"/>
            <a:ext cx="26769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Equipe desenvolvedora:</a:t>
            </a:r>
          </a:p>
          <a:p>
            <a:endParaRPr lang="pt-BR" dirty="0"/>
          </a:p>
          <a:p>
            <a:r>
              <a:rPr lang="pt-BR" dirty="0"/>
              <a:t>Breno Sales da Silva</a:t>
            </a:r>
          </a:p>
          <a:p>
            <a:r>
              <a:rPr lang="pt-BR" dirty="0"/>
              <a:t>Leandro da Silva Pimentel</a:t>
            </a:r>
          </a:p>
          <a:p>
            <a:r>
              <a:rPr lang="pt-BR" dirty="0"/>
              <a:t>Luan Silva Aguiar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95086-0B7E-444B-8F8E-963C0038CB55}"/>
              </a:ext>
            </a:extLst>
          </p:cNvPr>
          <p:cNvSpPr txBox="1"/>
          <p:nvPr/>
        </p:nvSpPr>
        <p:spPr>
          <a:xfrm>
            <a:off x="4641571" y="2447290"/>
            <a:ext cx="72555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Objetivo do projeto</a:t>
            </a:r>
          </a:p>
          <a:p>
            <a:endParaRPr lang="pt-BR" dirty="0"/>
          </a:p>
          <a:p>
            <a:r>
              <a:rPr lang="pt-BR" dirty="0"/>
              <a:t>Nosso projeto Zona Oeste Conectada, tem como objetivo de definir um link de Rádio conectando SUMARÉ x MENDANHA x UERJ-ZO.</a:t>
            </a:r>
          </a:p>
          <a:p>
            <a:endParaRPr lang="pt-BR" dirty="0"/>
          </a:p>
          <a:p>
            <a:r>
              <a:rPr lang="pt-BR" dirty="0"/>
              <a:t>O projeto também contará com o objetivo de prover acesso à internet no campus da UERJ-ZO, incluindo no processo o mapeamento do local, verificação das necessidades do campus, projetar a infraestrutura de redes e cabeamento conforme às normas IEEE 802.1x, além de selecionar os equipamentos adequados para tal infraestrutura. </a:t>
            </a:r>
          </a:p>
        </p:txBody>
      </p:sp>
      <p:pic>
        <p:nvPicPr>
          <p:cNvPr id="22" name="Graphic 21" descr="Group of men">
            <a:extLst>
              <a:ext uri="{FF2B5EF4-FFF2-40B4-BE49-F238E27FC236}">
                <a16:creationId xmlns:a16="http://schemas.microsoft.com/office/drawing/2014/main" id="{9F7FB8B0-8AE8-45C3-996D-4F171A6069B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178" y="2328602"/>
            <a:ext cx="593035" cy="593035"/>
          </a:xfrm>
          <a:prstGeom prst="rect">
            <a:avLst/>
          </a:prstGeom>
        </p:spPr>
      </p:pic>
      <p:pic>
        <p:nvPicPr>
          <p:cNvPr id="24" name="Graphic 23" descr="Target">
            <a:extLst>
              <a:ext uri="{FF2B5EF4-FFF2-40B4-BE49-F238E27FC236}">
                <a16:creationId xmlns:a16="http://schemas.microsoft.com/office/drawing/2014/main" id="{88E975B4-EFDE-4F1D-8CE1-1BF9AFF506F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48536" y="2333338"/>
            <a:ext cx="593035" cy="593035"/>
          </a:xfrm>
          <a:prstGeom prst="rect">
            <a:avLst/>
          </a:prstGeom>
        </p:spPr>
      </p:pic>
      <p:pic>
        <p:nvPicPr>
          <p:cNvPr id="26" name="Graphic 25" descr="Graduation cap">
            <a:extLst>
              <a:ext uri="{FF2B5EF4-FFF2-40B4-BE49-F238E27FC236}">
                <a16:creationId xmlns:a16="http://schemas.microsoft.com/office/drawing/2014/main" id="{3418EEBC-046E-41B9-B08B-AD2B0D72A8F8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8674" y="4201408"/>
            <a:ext cx="593035" cy="59303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AC5B2AF-698D-48FE-A824-E8E7B80EAC61}"/>
              </a:ext>
            </a:extLst>
          </p:cNvPr>
          <p:cNvSpPr txBox="1"/>
          <p:nvPr/>
        </p:nvSpPr>
        <p:spPr>
          <a:xfrm>
            <a:off x="1081709" y="4315563"/>
            <a:ext cx="29602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Orientador / Cliente</a:t>
            </a:r>
          </a:p>
          <a:p>
            <a:endParaRPr lang="pt-BR" dirty="0"/>
          </a:p>
          <a:p>
            <a:r>
              <a:rPr lang="pt-BR" dirty="0"/>
              <a:t>Carlos Alberto Alves Lemos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9531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868436" y="391794"/>
            <a:ext cx="53651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Localização &amp; Padronização das Tomadas</a:t>
            </a:r>
          </a:p>
          <a:p>
            <a:pPr algn="ctr"/>
            <a:r>
              <a:rPr lang="pt-BR" sz="2000" b="1" dirty="0"/>
              <a:t>Norma </a:t>
            </a:r>
            <a:r>
              <a:rPr lang="pt-PT" b="1" i="1" dirty="0"/>
              <a:t>NBR 5410</a:t>
            </a:r>
            <a:r>
              <a:rPr lang="pt-BR" sz="2000" b="1" dirty="0"/>
              <a:t> </a:t>
            </a:r>
          </a:p>
        </p:txBody>
      </p:sp>
      <p:pic>
        <p:nvPicPr>
          <p:cNvPr id="1026" name="Picture 2" descr="padrão lab tomad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830" y="2246239"/>
            <a:ext cx="3525360" cy="3980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ponto de rede de cabeamento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06" y="2100501"/>
            <a:ext cx="5638870" cy="4271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9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07" y="2730577"/>
            <a:ext cx="1176111" cy="73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10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237" y="3892165"/>
            <a:ext cx="1085850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93" y="4780189"/>
            <a:ext cx="757464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7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477" y="4790323"/>
            <a:ext cx="498332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144669" y="2313011"/>
            <a:ext cx="28019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Yu Mincho" panose="02020400000000000000" pitchFamily="18" charset="-128"/>
                <a:cs typeface="Times New Roman" panose="02020603050405020304" pitchFamily="18" charset="0"/>
              </a:rPr>
              <a:t>Padronização de tomada de salas comuns</a:t>
            </a:r>
            <a:endParaRPr kumimoji="0" lang="pt-BR" altLang="pt-B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372870" y="3627593"/>
            <a:ext cx="243258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Yu Mincho" panose="02020400000000000000" pitchFamily="18" charset="-128"/>
                <a:cs typeface="Times New Roman" panose="02020603050405020304" pitchFamily="18" charset="0"/>
              </a:rPr>
              <a:t>Padronização de tomada de Labs</a:t>
            </a:r>
            <a:endParaRPr kumimoji="0" lang="pt-BR" altLang="pt-BR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03647" y="4513573"/>
            <a:ext cx="2171028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a typeface="Yu Mincho" panose="02020400000000000000" pitchFamily="18" charset="-128"/>
                <a:cs typeface="Times New Roman" panose="02020603050405020304" pitchFamily="18" charset="0"/>
              </a:rPr>
              <a:t>Padronização de tomada ANEXO</a:t>
            </a:r>
            <a:endParaRPr kumimoji="0" lang="pt-BR" altLang="pt-BR" sz="1050" b="1" i="0" u="none" strike="noStrike" cap="none" normalizeH="0" baseline="0" dirty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71353" y="2946281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93157" y="388937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43957" y="4826160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4x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89161" y="482412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2x</a:t>
            </a:r>
          </a:p>
        </p:txBody>
      </p:sp>
    </p:spTree>
    <p:extLst>
      <p:ext uri="{BB962C8B-B14F-4D97-AF65-F5344CB8AC3E}">
        <p14:creationId xmlns:p14="http://schemas.microsoft.com/office/powerpoint/2010/main" val="12726040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40" y="92333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84289" y="1801430"/>
            <a:ext cx="3183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Projeto </a:t>
            </a:r>
          </a:p>
          <a:p>
            <a:r>
              <a:rPr lang="pt-BR" sz="2000" b="1" dirty="0"/>
              <a:t>do cabeamento Estruturado</a:t>
            </a:r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3367294" y="0"/>
            <a:ext cx="8824706" cy="67866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4368" y="2796318"/>
            <a:ext cx="31929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i="1" dirty="0"/>
              <a:t>Cabeamento do prédio 1 à Biblioteca.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i="1" dirty="0"/>
              <a:t>Cabeamento do prédio 2, 2º andar.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i="1" dirty="0"/>
              <a:t>Cabeamento do prédio 2, Térreo.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/>
          </a:p>
        </p:txBody>
      </p:sp>
      <p:pic>
        <p:nvPicPr>
          <p:cNvPr id="6" name="Graphic 9" descr="Electrician">
            <a:extLst>
              <a:ext uri="{FF2B5EF4-FFF2-40B4-BE49-F238E27FC236}">
                <a16:creationId xmlns:a16="http://schemas.microsoft.com/office/drawing/2014/main" id="{F55A5337-F341-4A0A-811D-A2543AD97F7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3521" y="1608322"/>
            <a:ext cx="593035" cy="5930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53451" y="2155373"/>
            <a:ext cx="2593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</a:rPr>
              <a:t>Prédio 1, Terceiro andar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240391" y="4254738"/>
            <a:ext cx="1122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Datacenter</a:t>
            </a:r>
          </a:p>
        </p:txBody>
      </p:sp>
    </p:spTree>
    <p:extLst>
      <p:ext uri="{BB962C8B-B14F-4D97-AF65-F5344CB8AC3E}">
        <p14:creationId xmlns:p14="http://schemas.microsoft.com/office/powerpoint/2010/main" val="11141476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9663"/>
            <a:ext cx="12192000" cy="5958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3" y="0"/>
            <a:ext cx="1591503" cy="161676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94314" y="2057399"/>
            <a:ext cx="947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Lab 210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74310" y="3048000"/>
            <a:ext cx="1024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BD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63294" y="2781299"/>
            <a:ext cx="947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Lab 207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52278" y="2781299"/>
            <a:ext cx="947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Lab 208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91754" y="5692139"/>
            <a:ext cx="947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LEMA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38754" y="4693919"/>
            <a:ext cx="293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Prédio 2 – Segundo andar</a:t>
            </a:r>
          </a:p>
        </p:txBody>
      </p:sp>
    </p:spTree>
    <p:extLst>
      <p:ext uri="{BB962C8B-B14F-4D97-AF65-F5344CB8AC3E}">
        <p14:creationId xmlns:p14="http://schemas.microsoft.com/office/powerpoint/2010/main" val="58422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31790"/>
            <a:ext cx="12014200" cy="6642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33500" cy="1354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43454" y="5234939"/>
            <a:ext cx="947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LABENG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245834" y="4465319"/>
            <a:ext cx="947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LAREM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36374" y="2240279"/>
            <a:ext cx="947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Anexo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47171" y="2959338"/>
            <a:ext cx="947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Logística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06690" y="1354667"/>
            <a:ext cx="1820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Facilidade de Entrada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6654" y="5701544"/>
            <a:ext cx="947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Lab 101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58029" y="5096439"/>
            <a:ext cx="947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Lab didático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51842" y="2321419"/>
            <a:ext cx="947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Rampa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58028" y="3679332"/>
            <a:ext cx="947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NTI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666244" y="3679332"/>
            <a:ext cx="947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Lira</a:t>
            </a:r>
          </a:p>
        </p:txBody>
      </p:sp>
    </p:spTree>
    <p:extLst>
      <p:ext uri="{BB962C8B-B14F-4D97-AF65-F5344CB8AC3E}">
        <p14:creationId xmlns:p14="http://schemas.microsoft.com/office/powerpoint/2010/main" val="3891576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Segurança &amp; Resfriamento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Segurança: Normas e boas práticas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3F98A4-79E1-4C23-9503-8DDF8688752F}"/>
              </a:ext>
            </a:extLst>
          </p:cNvPr>
          <p:cNvSpPr/>
          <p:nvPr/>
        </p:nvSpPr>
        <p:spPr>
          <a:xfrm>
            <a:off x="1363110" y="1997314"/>
            <a:ext cx="4559990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Segurança geral</a:t>
            </a:r>
          </a:p>
          <a:p>
            <a:r>
              <a:rPr lang="pt-PT" sz="1600" dirty="0"/>
              <a:t>Para ter a segurança de um datacenter, é necessário que haja: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/>
              <a:t> </a:t>
            </a:r>
            <a:r>
              <a:rPr lang="pt-PT" sz="1600" b="1" dirty="0"/>
              <a:t>Segurança física: </a:t>
            </a:r>
            <a:r>
              <a:rPr lang="pt-PT" sz="1600" dirty="0"/>
              <a:t>Proteção contra desastres naturais e acesso de pessoas não autorizadas aos equipamentos.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/>
              <a:t>Segurança lógica: </a:t>
            </a:r>
            <a:r>
              <a:rPr lang="pt-PT" sz="1600" dirty="0"/>
              <a:t>Gerenciamento de credenciais e logs de pessoas autorizadas a operar nos equipamentos dentro do datacenter.</a:t>
            </a:r>
            <a:endParaRPr lang="pt-BR" sz="1600" dirty="0"/>
          </a:p>
        </p:txBody>
      </p:sp>
      <p:pic>
        <p:nvPicPr>
          <p:cNvPr id="10" name="Graphic 9" descr="Lock">
            <a:extLst>
              <a:ext uri="{FF2B5EF4-FFF2-40B4-BE49-F238E27FC236}">
                <a16:creationId xmlns:a16="http://schemas.microsoft.com/office/drawing/2014/main" id="{1ACDE490-E516-4DDF-9AE7-A73AE4DD800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542" y="1997314"/>
            <a:ext cx="630568" cy="630568"/>
          </a:xfrm>
          <a:prstGeom prst="rect">
            <a:avLst/>
          </a:prstGeom>
        </p:spPr>
      </p:pic>
      <p:pic>
        <p:nvPicPr>
          <p:cNvPr id="12" name="Graphic 11" descr="Fire">
            <a:extLst>
              <a:ext uri="{FF2B5EF4-FFF2-40B4-BE49-F238E27FC236}">
                <a16:creationId xmlns:a16="http://schemas.microsoft.com/office/drawing/2014/main" id="{8E1EE687-287A-454A-89E2-CDE74A67830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2542" y="4508692"/>
            <a:ext cx="630568" cy="63056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76BC54F-1AB8-4A1D-858E-91FF40218227}"/>
              </a:ext>
            </a:extLst>
          </p:cNvPr>
          <p:cNvSpPr/>
          <p:nvPr/>
        </p:nvSpPr>
        <p:spPr>
          <a:xfrm>
            <a:off x="1363110" y="4508692"/>
            <a:ext cx="1059635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Proteção contra Incêndio</a:t>
            </a:r>
          </a:p>
          <a:p>
            <a:r>
              <a:rPr lang="pt-PT" sz="1600" dirty="0"/>
              <a:t>Sistemas de supressão a incêndio e combate a chamas são essenciais para que em caso de desastres emergenciais aconteçam, sejam controlados rápidamente e tenham o menor impacto possível, tanto em infraestrutura local, como equipamentos e vidas humanas. </a:t>
            </a:r>
          </a:p>
          <a:p>
            <a:r>
              <a:rPr lang="pt-PT" sz="1600" dirty="0"/>
              <a:t>Assim como também é recomendável que as paredes de um datacenter sejam especiais com materiais que suportem chamas de 1260 ºC por 1h e tenham portas corta-fogo de utilização de acordo com a </a:t>
            </a:r>
            <a:r>
              <a:rPr lang="pt-BR" sz="1600" b="1" dirty="0"/>
              <a:t>NBR 9441</a:t>
            </a:r>
            <a:r>
              <a:rPr lang="pt-PT" sz="1600" dirty="0"/>
              <a:t>.</a:t>
            </a:r>
            <a:endParaRPr lang="pt-BR" sz="1600" dirty="0"/>
          </a:p>
        </p:txBody>
      </p:sp>
      <p:pic>
        <p:nvPicPr>
          <p:cNvPr id="15" name="Graphic 14" descr="Thermometer">
            <a:extLst>
              <a:ext uri="{FF2B5EF4-FFF2-40B4-BE49-F238E27FC236}">
                <a16:creationId xmlns:a16="http://schemas.microsoft.com/office/drawing/2014/main" id="{ED67615A-C4AC-44B8-A3CF-93E7FA6EC987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68905" y="1997315"/>
            <a:ext cx="630567" cy="63056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A685ECB-6D01-4B92-A7E5-27180A77E048}"/>
              </a:ext>
            </a:extLst>
          </p:cNvPr>
          <p:cNvSpPr/>
          <p:nvPr/>
        </p:nvSpPr>
        <p:spPr>
          <a:xfrm>
            <a:off x="7399472" y="1997314"/>
            <a:ext cx="4559990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Controle de temperatura e umidade</a:t>
            </a:r>
          </a:p>
          <a:p>
            <a:r>
              <a:rPr lang="pt-PT" sz="1600" dirty="0"/>
              <a:t>O controle de temperatura e umidade constante é um método de manter sob controle dois fatores importantes para um bom funcionamento dos equipamento e evitar o maior desgaste e perda dos mesmos.</a:t>
            </a:r>
          </a:p>
          <a:p>
            <a:r>
              <a:rPr lang="pt-PT" sz="1600" dirty="0"/>
              <a:t>A temperatura ideal para se manter um datacenter é entre 15 ºC e 32 ºC com a umidade relativa entre 20% e 80% conforme a </a:t>
            </a:r>
            <a:r>
              <a:rPr lang="pt-BR" sz="1600" b="1" dirty="0"/>
              <a:t>ASHRAE 9.9</a:t>
            </a:r>
            <a:r>
              <a:rPr lang="pt-BR" dirty="0"/>
              <a:t> </a:t>
            </a:r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5361353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Segurança &amp; Resfriamento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Segurança: Acesso ao datacenter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384704-B696-4A02-AEB1-9F037831F121}"/>
              </a:ext>
            </a:extLst>
          </p:cNvPr>
          <p:cNvSpPr/>
          <p:nvPr/>
        </p:nvSpPr>
        <p:spPr>
          <a:xfrm>
            <a:off x="1363110" y="1997314"/>
            <a:ext cx="4559990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Segurança Física &amp; lógica</a:t>
            </a:r>
          </a:p>
          <a:p>
            <a:r>
              <a:rPr lang="pt-PT" sz="1600" dirty="0"/>
              <a:t>Para acessar um Datacenter, deve-se ter acesso por algum desses meios: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/>
              <a:t>Algo que a pessoa sabe: senha ou código.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/>
              <a:t>Algo que a pessoa seja: Reconhecimento facial e/ou biometria.</a:t>
            </a:r>
          </a:p>
          <a:p>
            <a:endParaRPr lang="pt-PT" sz="1600" dirty="0"/>
          </a:p>
          <a:p>
            <a:r>
              <a:rPr lang="pt-PT" sz="1600" dirty="0"/>
              <a:t>Uma segurança física deve sempre se preocupar com o monitoramento visual do acesso tanto externo, quanto interno por meio de câmeras de vigilância ou sistema de CFTV para registro visual, além de imposição de trancas para o acesso, sendo ela por reconhecimento facial, código, digital, voz, credenciais ou outras opções disponíveis de mercado.</a:t>
            </a:r>
            <a:endParaRPr lang="pt-BR" sz="1600" dirty="0"/>
          </a:p>
        </p:txBody>
      </p:sp>
      <p:pic>
        <p:nvPicPr>
          <p:cNvPr id="10" name="Graphic 9" descr="Employee badge">
            <a:extLst>
              <a:ext uri="{FF2B5EF4-FFF2-40B4-BE49-F238E27FC236}">
                <a16:creationId xmlns:a16="http://schemas.microsoft.com/office/drawing/2014/main" id="{DCF53B4B-AAA5-4F58-B612-5FB1C7384DA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542" y="1997314"/>
            <a:ext cx="630568" cy="6305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AEAF8F-EC1C-4AD8-BA07-4F767CC247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341" y="1997314"/>
            <a:ext cx="2009775" cy="13811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15FAFE-9E52-4A59-9A22-D1E11B8471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6877" y="2687876"/>
            <a:ext cx="1724025" cy="16573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F022D5-C6F1-4ADC-9781-B98CD95FF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0469" y="3756025"/>
            <a:ext cx="1106352" cy="23820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261C68-AC3A-45B7-AB0C-341293D2CA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0830" y="4582346"/>
            <a:ext cx="996815" cy="155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975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Segurança &amp; Resfriamento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Sistema contra incêndio (datacenter)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DA52C9-F597-49A1-8DDE-7960FFC6947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47627" y="1801430"/>
            <a:ext cx="5760085" cy="43903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83EA58-3657-4D27-9B66-89EEA8C8C501}"/>
              </a:ext>
            </a:extLst>
          </p:cNvPr>
          <p:cNvSpPr/>
          <p:nvPr/>
        </p:nvSpPr>
        <p:spPr>
          <a:xfrm>
            <a:off x="1363110" y="1997314"/>
            <a:ext cx="4559990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Sistema contra incêndio (datacenter)</a:t>
            </a:r>
          </a:p>
          <a:p>
            <a:r>
              <a:rPr lang="pt-PT" sz="1600" dirty="0"/>
              <a:t>Para atender as necessidades do projeto, optamos pelo sistema contra incêndio </a:t>
            </a:r>
            <a:r>
              <a:rPr lang="pt-PT" sz="1600" b="1" dirty="0"/>
              <a:t>FM200</a:t>
            </a:r>
            <a:r>
              <a:rPr lang="pt-PT" sz="1600" dirty="0"/>
              <a:t>, o mesmo atende as necessidades da norma </a:t>
            </a:r>
            <a:r>
              <a:rPr lang="pt-BR" sz="1600" b="1" dirty="0"/>
              <a:t>NFPA 2001 </a:t>
            </a:r>
            <a:r>
              <a:rPr lang="pt-BR" sz="1600" dirty="0"/>
              <a:t>onde visa o combate a chamas por meio de um gás inodoro e que não conduz eletricidade.</a:t>
            </a:r>
          </a:p>
          <a:p>
            <a:endParaRPr lang="pt-B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Não deixa resíduos, partículas, água ou materiais corrosivos.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É seguro para uso em ambientes ocupados.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É ideal para ambientes com equipamentos sensíveis.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Pode ser usado para extinguir incêndios de classe A, B e C.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É recomendado para proteger ambientes como data centers, salas de controle, centros cirúrgicos, entre outros.</a:t>
            </a:r>
          </a:p>
          <a:p>
            <a:endParaRPr lang="pt-BR" sz="1600" dirty="0"/>
          </a:p>
        </p:txBody>
      </p:sp>
      <p:pic>
        <p:nvPicPr>
          <p:cNvPr id="10" name="Graphic 9" descr="Fire">
            <a:extLst>
              <a:ext uri="{FF2B5EF4-FFF2-40B4-BE49-F238E27FC236}">
                <a16:creationId xmlns:a16="http://schemas.microsoft.com/office/drawing/2014/main" id="{73119CC3-2BF3-4449-B79C-9F74C46BB14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2542" y="1997314"/>
            <a:ext cx="630568" cy="63056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800975" y="6191820"/>
            <a:ext cx="285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Diagrama do sistema FM200</a:t>
            </a:r>
          </a:p>
        </p:txBody>
      </p:sp>
    </p:spTree>
    <p:extLst>
      <p:ext uri="{BB962C8B-B14F-4D97-AF65-F5344CB8AC3E}">
        <p14:creationId xmlns:p14="http://schemas.microsoft.com/office/powerpoint/2010/main" val="23544162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Segurança &amp; Resfriamento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Sistema contra incêndio (cabeamento)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83EA58-3657-4D27-9B66-89EEA8C8C501}"/>
              </a:ext>
            </a:extLst>
          </p:cNvPr>
          <p:cNvSpPr/>
          <p:nvPr/>
        </p:nvSpPr>
        <p:spPr>
          <a:xfrm>
            <a:off x="1363110" y="2345657"/>
            <a:ext cx="4559990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Sistema contra incêndio (cabeamento)</a:t>
            </a:r>
          </a:p>
          <a:p>
            <a:r>
              <a:rPr lang="pt-BR" sz="1600" dirty="0"/>
              <a:t>Como mais uma maneira de redundância contra incêndio, vimos a utilização do sistema EZ Path plausível nas paredes dos cabeamentos no caminho horizontal do datacenter / BD. Este sistema protege as salas contra incêndios e fumaças. Ao passar os cabos neste sistema, ele se ajusta corretamente à largura dos cabos e, ao ser exposto a um incêndio, o sistema se expande cobrindo toda a área dos cabos, não permitindo a passagem de fogo ou fumaça ao local sensível</a:t>
            </a:r>
          </a:p>
        </p:txBody>
      </p:sp>
      <p:pic>
        <p:nvPicPr>
          <p:cNvPr id="10" name="Graphic 9" descr="Fire">
            <a:extLst>
              <a:ext uri="{FF2B5EF4-FFF2-40B4-BE49-F238E27FC236}">
                <a16:creationId xmlns:a16="http://schemas.microsoft.com/office/drawing/2014/main" id="{73119CC3-2BF3-4449-B79C-9F74C46BB14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542" y="2345657"/>
            <a:ext cx="630568" cy="6305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A21589-4A21-441E-9118-F10CB25BEBA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126515" y="3823380"/>
            <a:ext cx="4375013" cy="19097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9C63BF-2023-444C-AC0D-50A18ED139A4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7676750" y="900519"/>
            <a:ext cx="3152140" cy="267716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450036" y="5733143"/>
            <a:ext cx="20681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i="1" dirty="0"/>
              <a:t>Custo = 2 kits de R$2558,78 cada</a:t>
            </a:r>
            <a:endParaRPr lang="pt-BR" sz="1100" dirty="0"/>
          </a:p>
          <a:p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19907768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Segurança &amp; Resfriamento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Sistema de climatização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83EA58-3657-4D27-9B66-89EEA8C8C501}"/>
              </a:ext>
            </a:extLst>
          </p:cNvPr>
          <p:cNvSpPr/>
          <p:nvPr/>
        </p:nvSpPr>
        <p:spPr>
          <a:xfrm>
            <a:off x="1363110" y="2447257"/>
            <a:ext cx="455999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Sistema de climatização</a:t>
            </a:r>
          </a:p>
          <a:p>
            <a:r>
              <a:rPr lang="pt-BR" sz="1600" dirty="0"/>
              <a:t>Como solução para o sistema de climatização, recomendamos o sistema CRACS. Onde o mesmo visa impor saídas de ar gelado diretamente ou abaixo do rack onde ficarão os equipamentos por meio do piso elevado, enquanto o o ar quente que iria subir ou ter sua saída sentido oposto a entrada do ar gelado, seria absorvido pela unidade de ar condicionado para realizar a conversão de temperatura.</a:t>
            </a:r>
          </a:p>
        </p:txBody>
      </p:sp>
      <p:pic>
        <p:nvPicPr>
          <p:cNvPr id="12" name="Graphic 11" descr="Thermometer">
            <a:extLst>
              <a:ext uri="{FF2B5EF4-FFF2-40B4-BE49-F238E27FC236}">
                <a16:creationId xmlns:a16="http://schemas.microsoft.com/office/drawing/2014/main" id="{7C11F33E-5FF9-40B2-B0CE-71D6F88D6E5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543" y="2447257"/>
            <a:ext cx="630567" cy="6305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D597B7-2393-4352-AFAC-68C12A0F99C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553667" y="2312597"/>
            <a:ext cx="5444717" cy="332177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D1F1FC-6AAF-4628-963C-66E0BEF9D64F}"/>
              </a:ext>
            </a:extLst>
          </p:cNvPr>
          <p:cNvSpPr/>
          <p:nvPr/>
        </p:nvSpPr>
        <p:spPr>
          <a:xfrm>
            <a:off x="6228025" y="563437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1000"/>
              </a:spcAft>
            </a:pPr>
            <a:r>
              <a:rPr lang="pt-BR" i="1" dirty="0">
                <a:solidFill>
                  <a:srgbClr val="44546A"/>
                </a:solidFill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Exemplo da solução CRACS utilizando do piso suspenso para fluir os ares quentes (setas vermelhas) e frios (setas azuis).</a:t>
            </a:r>
          </a:p>
        </p:txBody>
      </p:sp>
    </p:spTree>
    <p:extLst>
      <p:ext uri="{BB962C8B-B14F-4D97-AF65-F5344CB8AC3E}">
        <p14:creationId xmlns:p14="http://schemas.microsoft.com/office/powerpoint/2010/main" val="24069865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Segurança &amp; Resfriamento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Custos do projeto de segurança</a:t>
            </a:r>
          </a:p>
          <a:p>
            <a:r>
              <a:rPr lang="pt-BR" dirty="0"/>
              <a:t>ao Datacenter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DF2E37-C646-4EAF-BEFC-25886FD0AF1E}"/>
              </a:ext>
            </a:extLst>
          </p:cNvPr>
          <p:cNvSpPr/>
          <p:nvPr/>
        </p:nvSpPr>
        <p:spPr>
          <a:xfrm>
            <a:off x="1015862" y="2150005"/>
            <a:ext cx="437777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Gastos de equipamentos e segurança no datacenter</a:t>
            </a:r>
          </a:p>
          <a:p>
            <a:endParaRPr lang="pt-BR" sz="1600" dirty="0"/>
          </a:p>
          <a:p>
            <a:r>
              <a:rPr lang="pt-BR" sz="1600" dirty="0"/>
              <a:t>Gastos relacionados diretamente com a montagem e preparação de um datacenter seguro onde esteja de acordo com as normas de segurança contra incêndio e refrigeração para infraestrutura local.</a:t>
            </a:r>
          </a:p>
          <a:p>
            <a:endParaRPr lang="pt-BR" sz="1600" dirty="0"/>
          </a:p>
          <a:p>
            <a:r>
              <a:rPr lang="pt-BR" sz="1600" dirty="0"/>
              <a:t>Lembrando que o datacenter principal se situa no prédio 1, e no prédio 2 estará presente um segundo datacenter de menor porte. Ambos os datacenters realizará a distribuição organizada de rede do prédio em que esteja localizado.</a:t>
            </a:r>
            <a:endParaRPr lang="pt-PT" sz="1600" dirty="0"/>
          </a:p>
        </p:txBody>
      </p:sp>
      <p:pic>
        <p:nvPicPr>
          <p:cNvPr id="3" name="Graphic 2" descr="Coins">
            <a:extLst>
              <a:ext uri="{FF2B5EF4-FFF2-40B4-BE49-F238E27FC236}">
                <a16:creationId xmlns:a16="http://schemas.microsoft.com/office/drawing/2014/main" id="{F5F8F95F-83BE-4252-8557-8ADF14B412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2827" y="2150005"/>
            <a:ext cx="593035" cy="5930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6B0260-9277-46D2-AA87-ADB110CACA6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393632" y="990502"/>
            <a:ext cx="6798368" cy="5685767"/>
          </a:xfrm>
          <a:prstGeom prst="rect">
            <a:avLst/>
          </a:prstGeom>
        </p:spPr>
      </p:pic>
      <p:pic>
        <p:nvPicPr>
          <p:cNvPr id="9" name="Graphic 13" descr="Server">
            <a:extLst>
              <a:ext uri="{FF2B5EF4-FFF2-40B4-BE49-F238E27FC236}">
                <a16:creationId xmlns:a16="http://schemas.microsoft.com/office/drawing/2014/main" id="{CE8B252B-A8F3-4C44-ABC6-F27CC448BD6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2827" y="5766697"/>
            <a:ext cx="630568" cy="63056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DDDA79C-EDC4-4057-80A9-9D7282377901}"/>
              </a:ext>
            </a:extLst>
          </p:cNvPr>
          <p:cNvSpPr/>
          <p:nvPr/>
        </p:nvSpPr>
        <p:spPr>
          <a:xfrm>
            <a:off x="1020871" y="5833843"/>
            <a:ext cx="3927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Total:  R$ 119.950,00</a:t>
            </a:r>
            <a:endParaRPr lang="pt-BR" sz="16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D071541-515F-41FF-9958-1C5B4A362C8B}"/>
              </a:ext>
            </a:extLst>
          </p:cNvPr>
          <p:cNvCxnSpPr/>
          <p:nvPr/>
        </p:nvCxnSpPr>
        <p:spPr>
          <a:xfrm>
            <a:off x="6933657" y="4081671"/>
            <a:ext cx="39993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5558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5910"/>
            <a:ext cx="12192000" cy="37261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Apresentação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Diagramação dos links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93670" y="5715250"/>
            <a:ext cx="1172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Redundancia PTP entre prédios direcional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744" y="5608141"/>
            <a:ext cx="1837587" cy="9466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250" y="5557709"/>
            <a:ext cx="1047500" cy="104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753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Rede e Insfraestrutura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Estrutura geral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55511-CA0F-4C11-824F-3690E8B3D6ED}"/>
              </a:ext>
            </a:extLst>
          </p:cNvPr>
          <p:cNvSpPr txBox="1"/>
          <p:nvPr/>
        </p:nvSpPr>
        <p:spPr>
          <a:xfrm>
            <a:off x="4333461" y="6232552"/>
            <a:ext cx="405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Diagrama de rede geral, topologia estrela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1964"/>
            <a:ext cx="12192000" cy="388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1464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Rede e Insfraestrutura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Diagrama de Irradiação e posição dos APs</a:t>
            </a:r>
          </a:p>
        </p:txBody>
      </p:sp>
      <p:pic>
        <p:nvPicPr>
          <p:cNvPr id="5" name="image84.jpeg">
            <a:extLst>
              <a:ext uri="{FF2B5EF4-FFF2-40B4-BE49-F238E27FC236}">
                <a16:creationId xmlns:a16="http://schemas.microsoft.com/office/drawing/2014/main" id="{6646CF48-3D19-4FA5-A9DC-FB0B7452737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23749" y="1801430"/>
            <a:ext cx="5738191" cy="4466178"/>
          </a:xfrm>
          <a:prstGeom prst="rect">
            <a:avLst/>
          </a:prstGeom>
        </p:spPr>
      </p:pic>
      <p:pic>
        <p:nvPicPr>
          <p:cNvPr id="7" name="image85.jpeg">
            <a:extLst>
              <a:ext uri="{FF2B5EF4-FFF2-40B4-BE49-F238E27FC236}">
                <a16:creationId xmlns:a16="http://schemas.microsoft.com/office/drawing/2014/main" id="{9834754A-4C57-435A-8D2F-2559A02B94B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7810" y="1801430"/>
            <a:ext cx="5765939" cy="44661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10488D-B915-415D-A0D7-97A8DF7C785A}"/>
              </a:ext>
            </a:extLst>
          </p:cNvPr>
          <p:cNvSpPr txBox="1"/>
          <p:nvPr/>
        </p:nvSpPr>
        <p:spPr>
          <a:xfrm>
            <a:off x="4333461" y="6337327"/>
            <a:ext cx="2959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Predio 1 andar administrativo</a:t>
            </a:r>
          </a:p>
        </p:txBody>
      </p:sp>
    </p:spTree>
    <p:extLst>
      <p:ext uri="{BB962C8B-B14F-4D97-AF65-F5344CB8AC3E}">
        <p14:creationId xmlns:p14="http://schemas.microsoft.com/office/powerpoint/2010/main" val="2312827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Rede e Insfraestrutura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Diagrama de Irradiação e posição dos APs</a:t>
            </a:r>
          </a:p>
        </p:txBody>
      </p:sp>
      <p:pic>
        <p:nvPicPr>
          <p:cNvPr id="7" name="image86.jpeg">
            <a:extLst>
              <a:ext uri="{FF2B5EF4-FFF2-40B4-BE49-F238E27FC236}">
                <a16:creationId xmlns:a16="http://schemas.microsoft.com/office/drawing/2014/main" id="{6DE44EE7-4A85-4810-A62C-4F24D55A91E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1" y="2352881"/>
            <a:ext cx="6096000" cy="31397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A5A5585-6B60-46DA-839D-CC82FEE9C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352881"/>
            <a:ext cx="6096000" cy="3139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81515D-424F-4480-AF58-032655BFDDDD}"/>
              </a:ext>
            </a:extLst>
          </p:cNvPr>
          <p:cNvSpPr txBox="1"/>
          <p:nvPr/>
        </p:nvSpPr>
        <p:spPr>
          <a:xfrm>
            <a:off x="5230923" y="6298492"/>
            <a:ext cx="1730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Predio 2 andar 2</a:t>
            </a:r>
          </a:p>
        </p:txBody>
      </p:sp>
    </p:spTree>
    <p:extLst>
      <p:ext uri="{BB962C8B-B14F-4D97-AF65-F5344CB8AC3E}">
        <p14:creationId xmlns:p14="http://schemas.microsoft.com/office/powerpoint/2010/main" val="7497576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Rede e Insfraestrutura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1" y="993047"/>
            <a:ext cx="6695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Diagrama de Irradiação &amp; posição dos APs (circulado em vermelho)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AB0478-004C-4D0B-A059-1B38B6428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67339"/>
            <a:ext cx="6187503" cy="3511826"/>
          </a:xfrm>
          <a:prstGeom prst="rect">
            <a:avLst/>
          </a:prstGeom>
        </p:spPr>
      </p:pic>
      <p:pic>
        <p:nvPicPr>
          <p:cNvPr id="7" name="image88.jpeg">
            <a:extLst>
              <a:ext uri="{FF2B5EF4-FFF2-40B4-BE49-F238E27FC236}">
                <a16:creationId xmlns:a16="http://schemas.microsoft.com/office/drawing/2014/main" id="{3CBAB235-A99B-4CAA-A82A-CE0DD69BF21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96000" y="2067339"/>
            <a:ext cx="6096000" cy="3511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E650C4-34BF-4466-8D17-7CFC834A05D6}"/>
              </a:ext>
            </a:extLst>
          </p:cNvPr>
          <p:cNvSpPr txBox="1"/>
          <p:nvPr/>
        </p:nvSpPr>
        <p:spPr>
          <a:xfrm>
            <a:off x="5230923" y="6298492"/>
            <a:ext cx="2508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Predio 2 andar 1 (térreo)</a:t>
            </a:r>
          </a:p>
        </p:txBody>
      </p:sp>
    </p:spTree>
    <p:extLst>
      <p:ext uri="{BB962C8B-B14F-4D97-AF65-F5344CB8AC3E}">
        <p14:creationId xmlns:p14="http://schemas.microsoft.com/office/powerpoint/2010/main" val="9978756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Rede e Insfraestrutura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Projeto packet tracer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BAEC8D-42BF-4EBE-9359-C1EB80C823DE}"/>
              </a:ext>
            </a:extLst>
          </p:cNvPr>
          <p:cNvSpPr/>
          <p:nvPr/>
        </p:nvSpPr>
        <p:spPr>
          <a:xfrm>
            <a:off x="856838" y="2150005"/>
            <a:ext cx="4239718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Especificações prédio 1</a:t>
            </a:r>
          </a:p>
          <a:p>
            <a:endParaRPr lang="pt-BR" b="1" dirty="0"/>
          </a:p>
          <a:p>
            <a:r>
              <a:rPr lang="pt-BR" sz="1600" dirty="0"/>
              <a:t>Todo o projeto será dividido em Vlan’s onde todos os APs serão ligados a Vlan’s geral de uso (Vlan de aluno), e as máquinas de uso administrativo como computadores de mesa e notebooks deverão ser ligados via cabo com a Vlan administrativa.</a:t>
            </a:r>
          </a:p>
          <a:p>
            <a:endParaRPr lang="pt-BR" sz="1600" dirty="0"/>
          </a:p>
          <a:p>
            <a:r>
              <a:rPr lang="pt-BR" sz="1600" dirty="0"/>
              <a:t>No prédio 1 temos como figura central a utilização de servidores para separar o processamento de informações de cada uma de suas Vlan’s, aplicando suas regras e restrições e fazendo o armazenamento de dados conforme necessário.</a:t>
            </a:r>
          </a:p>
        </p:txBody>
      </p:sp>
      <p:pic>
        <p:nvPicPr>
          <p:cNvPr id="11" name="Graphic 10" descr="Wireless router">
            <a:extLst>
              <a:ext uri="{FF2B5EF4-FFF2-40B4-BE49-F238E27FC236}">
                <a16:creationId xmlns:a16="http://schemas.microsoft.com/office/drawing/2014/main" id="{57214E5D-575C-434E-AF15-B35D45C376E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505" y="2150005"/>
            <a:ext cx="630568" cy="6305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B115CF-EF0D-4EA9-B831-F7CD7085C2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198" y="2016853"/>
            <a:ext cx="43815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0848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Rede e Insfraestrutura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Projeto packet tracer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BAEC8D-42BF-4EBE-9359-C1EB80C823DE}"/>
              </a:ext>
            </a:extLst>
          </p:cNvPr>
          <p:cNvSpPr/>
          <p:nvPr/>
        </p:nvSpPr>
        <p:spPr>
          <a:xfrm>
            <a:off x="856838" y="2083745"/>
            <a:ext cx="4239718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Especificações prédio 2 (2 andar)</a:t>
            </a:r>
          </a:p>
          <a:p>
            <a:r>
              <a:rPr lang="pt-BR" sz="1600" dirty="0"/>
              <a:t>Todo o projeto será dividido em Vlan’s onde todos os APs serão ligados a Vlan’s geral de uso (Vlan de aluno), todos os Switchs que serão separados alocados em laboratório de aula, laboratórios e corredores receberão todas as Vlans, e a saída de cada porta será configurada conforme necessidade de uso da seguinte forma:</a:t>
            </a:r>
          </a:p>
          <a:p>
            <a:endParaRPr lang="pt-B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Laboratório de aula: 1 porta com Vlan acadêmica (para o computador do professor) e demais portas para Vlan de alunos.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Laboratório de pesquisa: Todas as portas necessárias para uso em laboratório de pesquisa serão de Vlan de Pesquisa.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Switch de corredor: Poderá ser utilizado para alimentação de diversos laboratórios tendo suas portas definidas para Vlan de Pesquisa.</a:t>
            </a:r>
          </a:p>
        </p:txBody>
      </p:sp>
      <p:pic>
        <p:nvPicPr>
          <p:cNvPr id="11" name="Graphic 10" descr="Wireless router">
            <a:extLst>
              <a:ext uri="{FF2B5EF4-FFF2-40B4-BE49-F238E27FC236}">
                <a16:creationId xmlns:a16="http://schemas.microsoft.com/office/drawing/2014/main" id="{57214E5D-575C-434E-AF15-B35D45C376E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505" y="2083745"/>
            <a:ext cx="630568" cy="6305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A5E779-1D50-4B6B-AB10-5EAE34A56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8338" y="1845403"/>
            <a:ext cx="63436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62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Rede e Insfraestrutura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Projeto packet tracer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BAEC8D-42BF-4EBE-9359-C1EB80C823DE}"/>
              </a:ext>
            </a:extLst>
          </p:cNvPr>
          <p:cNvSpPr/>
          <p:nvPr/>
        </p:nvSpPr>
        <p:spPr>
          <a:xfrm>
            <a:off x="856838" y="2399029"/>
            <a:ext cx="4239718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Especificações prédio 2 (1 andar/ térreo)</a:t>
            </a:r>
          </a:p>
          <a:p>
            <a:r>
              <a:rPr lang="pt-BR" sz="1600" dirty="0"/>
              <a:t>Com metodologia de distribuição de pontos de rede e separação de portas de uso por Vlans semelhante ao projeto no 2º andar, o andar térreo possui as mesmas caracteristicas além de ter o setor de logistica, onde o mesmo possuirá seu Switch próprio com as portas de uso voltado para a Vlan administrativa.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/>
          </a:p>
        </p:txBody>
      </p:sp>
      <p:pic>
        <p:nvPicPr>
          <p:cNvPr id="11" name="Graphic 10" descr="Wireless router">
            <a:extLst>
              <a:ext uri="{FF2B5EF4-FFF2-40B4-BE49-F238E27FC236}">
                <a16:creationId xmlns:a16="http://schemas.microsoft.com/office/drawing/2014/main" id="{57214E5D-575C-434E-AF15-B35D45C376E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505" y="2399029"/>
            <a:ext cx="630568" cy="63056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9E99887-6778-43C2-8F0B-3F97163BC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0518" y="1918252"/>
            <a:ext cx="6019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4339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Rede e Insfraestrutura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Custo do projeto de redes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DF2E37-C646-4EAF-BEFC-25886FD0AF1E}"/>
              </a:ext>
            </a:extLst>
          </p:cNvPr>
          <p:cNvSpPr/>
          <p:nvPr/>
        </p:nvSpPr>
        <p:spPr>
          <a:xfrm>
            <a:off x="1015862" y="2150005"/>
            <a:ext cx="4178989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Gastos de equipamentos de rede interna</a:t>
            </a:r>
          </a:p>
          <a:p>
            <a:r>
              <a:rPr lang="pt-BR" sz="1600" dirty="0"/>
              <a:t>Para a realização da criação de rede interna, será necessário a utilização de Switchs gerenciáveis, cabos cat6, Access Point, Servidores locais, Computador de uso, Nobreaks e outros itens relativos.</a:t>
            </a:r>
          </a:p>
          <a:p>
            <a:endParaRPr lang="pt-BR" sz="1600" dirty="0"/>
          </a:p>
          <a:p>
            <a:r>
              <a:rPr lang="pt-BR" sz="1600" dirty="0"/>
              <a:t>Lembrando que esta tabela de custos é relativo ao projeto de implantação de rede física local que atenderia a infraestrutura de redes tanto do prédio 1 quando o 2, tendo uma cobertura de rede cabeada e wireless para áreas administrativas, salas de aula, laboratórios de pesquisa, pátio e corredores.</a:t>
            </a:r>
            <a:endParaRPr lang="pt-PT" sz="1600" dirty="0"/>
          </a:p>
        </p:txBody>
      </p:sp>
      <p:pic>
        <p:nvPicPr>
          <p:cNvPr id="3" name="Graphic 2" descr="Coins">
            <a:extLst>
              <a:ext uri="{FF2B5EF4-FFF2-40B4-BE49-F238E27FC236}">
                <a16:creationId xmlns:a16="http://schemas.microsoft.com/office/drawing/2014/main" id="{F5F8F95F-83BE-4252-8557-8ADF14B412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2827" y="2150005"/>
            <a:ext cx="593035" cy="5930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864E2E-D2C9-4267-A622-84A9272EAD3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343939" y="990502"/>
            <a:ext cx="6848061" cy="5458227"/>
          </a:xfrm>
          <a:prstGeom prst="rect">
            <a:avLst/>
          </a:prstGeom>
        </p:spPr>
      </p:pic>
      <p:pic>
        <p:nvPicPr>
          <p:cNvPr id="10" name="Graphic 4" descr="Wireless router">
            <a:extLst>
              <a:ext uri="{FF2B5EF4-FFF2-40B4-BE49-F238E27FC236}">
                <a16:creationId xmlns:a16="http://schemas.microsoft.com/office/drawing/2014/main" id="{83162B42-373E-43F8-A360-2DC8363A072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6841" y="5877271"/>
            <a:ext cx="630568" cy="63056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3543D46-1968-41BC-8F53-B1A8987FCBC9}"/>
              </a:ext>
            </a:extLst>
          </p:cNvPr>
          <p:cNvSpPr/>
          <p:nvPr/>
        </p:nvSpPr>
        <p:spPr>
          <a:xfrm>
            <a:off x="1179933" y="6007889"/>
            <a:ext cx="42955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Total do custo do projeto:  R$ 174.706,70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8520906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Solução em nuvem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Considerações e comparações</a:t>
            </a:r>
          </a:p>
        </p:txBody>
      </p:sp>
      <p:pic>
        <p:nvPicPr>
          <p:cNvPr id="5" name="image106.jpeg">
            <a:extLst>
              <a:ext uri="{FF2B5EF4-FFF2-40B4-BE49-F238E27FC236}">
                <a16:creationId xmlns:a16="http://schemas.microsoft.com/office/drawing/2014/main" id="{FAC8B56D-0D28-40F7-84EE-1836E2168BC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36207" y="1990981"/>
            <a:ext cx="6655793" cy="40626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8697FC7-D8AE-434F-8416-3AFB65BC968E}"/>
              </a:ext>
            </a:extLst>
          </p:cNvPr>
          <p:cNvSpPr/>
          <p:nvPr/>
        </p:nvSpPr>
        <p:spPr>
          <a:xfrm>
            <a:off x="1015862" y="1924721"/>
            <a:ext cx="423971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Como seria em nuvem?</a:t>
            </a:r>
          </a:p>
          <a:p>
            <a:r>
              <a:rPr lang="pt-BR" sz="1600" dirty="0"/>
              <a:t>O projeto sendo implantado em nuvem, teria uma diferença tanto de custos, quanto de organizacional e gerenciamento.</a:t>
            </a:r>
          </a:p>
          <a:p>
            <a:r>
              <a:rPr lang="pt-BR" sz="1600" dirty="0"/>
              <a:t>Utilizando a solução em nuvem de alguma das grandes empresas de tecnologia para o gerenciamento das redes e seus recursos, assim diminuindo os gastos iniciais com equipamentos e infraestrutura geral, mas fazendo-se uso de serviços para atender as necessidades.</a:t>
            </a:r>
          </a:p>
          <a:p>
            <a:endParaRPr lang="pt-BR" sz="1600" dirty="0"/>
          </a:p>
          <a:p>
            <a:r>
              <a:rPr lang="pt-PT" b="1" dirty="0"/>
              <a:t>Contratos e serviços</a:t>
            </a:r>
            <a:endParaRPr lang="pt-BR" dirty="0"/>
          </a:p>
          <a:p>
            <a:r>
              <a:rPr lang="pt-BR" sz="1600" dirty="0"/>
              <a:t>O que seria antes realizada a compra de equipamentos para uso do projeto como servidores, gastos com parte de segurança (fisica e lógica), resfriamento e energia, passa apenas a ser serviços contratados por meio de contratos onde existe uma SLA de disponibilidade de serviço estipulado para uso.</a:t>
            </a:r>
          </a:p>
        </p:txBody>
      </p:sp>
      <p:pic>
        <p:nvPicPr>
          <p:cNvPr id="10" name="Graphic 9" descr="Contract">
            <a:extLst>
              <a:ext uri="{FF2B5EF4-FFF2-40B4-BE49-F238E27FC236}">
                <a16:creationId xmlns:a16="http://schemas.microsoft.com/office/drawing/2014/main" id="{73E64DFB-FEAB-41A0-9FC0-1A66E3AC94D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827" y="4575156"/>
            <a:ext cx="593035" cy="593035"/>
          </a:xfrm>
          <a:prstGeom prst="rect">
            <a:avLst/>
          </a:prstGeom>
        </p:spPr>
      </p:pic>
      <p:pic>
        <p:nvPicPr>
          <p:cNvPr id="3" name="Graphic 2" descr="Cloud">
            <a:extLst>
              <a:ext uri="{FF2B5EF4-FFF2-40B4-BE49-F238E27FC236}">
                <a16:creationId xmlns:a16="http://schemas.microsoft.com/office/drawing/2014/main" id="{36400043-0F12-4348-B1CB-94A35E482EF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2827" y="1924721"/>
            <a:ext cx="593035" cy="59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085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Solução em nuvem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Contratos de serviços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7240EA-7A52-4FBF-8AD3-98FE5A4F46A4}"/>
              </a:ext>
            </a:extLst>
          </p:cNvPr>
          <p:cNvSpPr/>
          <p:nvPr/>
        </p:nvSpPr>
        <p:spPr>
          <a:xfrm>
            <a:off x="1015862" y="1924721"/>
            <a:ext cx="423971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Serviços como produtos</a:t>
            </a:r>
          </a:p>
          <a:p>
            <a:r>
              <a:rPr lang="pt-BR" sz="1600" dirty="0"/>
              <a:t>Os serviços como produtos que estariamos contratando para realizar a maior parte do nosso projeto de maneira lógica, seria o </a:t>
            </a:r>
            <a:r>
              <a:rPr lang="pt-BR" sz="1600" b="1" dirty="0"/>
              <a:t>IaaS</a:t>
            </a:r>
            <a:r>
              <a:rPr lang="pt-BR" sz="1600" dirty="0"/>
              <a:t> (Infraestrutura como serviço) para termos acessos a máquinas virtuais e gerenciamento de alocação de armazenamento, gerenciamento de servidor e controle de rede para fazermos todo o gerenciamento de Vlans e flexibilidade no uso de recursos de armazenamento e processamento conforme uso, sempre com foco em utilização mínima de recursos de forma a atender a necessidade momentânea e aumento da mesma caso necessário a fim de reduzir os gastos conforme uso.</a:t>
            </a:r>
          </a:p>
          <a:p>
            <a:endParaRPr lang="pt-BR" sz="1600" dirty="0"/>
          </a:p>
          <a:p>
            <a:r>
              <a:rPr lang="pt-BR" sz="1600" dirty="0"/>
              <a:t>Para nosso projeto escolhemos utilizar os serviços prestados pela</a:t>
            </a:r>
            <a:r>
              <a:rPr lang="pt-BR" sz="1600" b="1" dirty="0"/>
              <a:t> Google Cloud Plataform (GCP).</a:t>
            </a:r>
          </a:p>
        </p:txBody>
      </p:sp>
      <p:pic>
        <p:nvPicPr>
          <p:cNvPr id="9" name="Graphic 8" descr="Contract">
            <a:extLst>
              <a:ext uri="{FF2B5EF4-FFF2-40B4-BE49-F238E27FC236}">
                <a16:creationId xmlns:a16="http://schemas.microsoft.com/office/drawing/2014/main" id="{833A6DB3-9558-49A9-BF16-106F489F99F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2827" y="1924721"/>
            <a:ext cx="593035" cy="593035"/>
          </a:xfrm>
          <a:prstGeom prst="rect">
            <a:avLst/>
          </a:prstGeom>
        </p:spPr>
      </p:pic>
      <p:pic>
        <p:nvPicPr>
          <p:cNvPr id="10" name="image104.jpeg">
            <a:extLst>
              <a:ext uri="{FF2B5EF4-FFF2-40B4-BE49-F238E27FC236}">
                <a16:creationId xmlns:a16="http://schemas.microsoft.com/office/drawing/2014/main" id="{AAF0B709-BDE0-4F3B-AFFC-0D4FD2BDBFE4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54361" y="590392"/>
            <a:ext cx="6553351" cy="586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776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Estrutura Analítica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Organização da rede W-MAN</a:t>
            </a:r>
          </a:p>
        </p:txBody>
      </p:sp>
      <p:pic>
        <p:nvPicPr>
          <p:cNvPr id="7" name="image3.png">
            <a:extLst>
              <a:ext uri="{FF2B5EF4-FFF2-40B4-BE49-F238E27FC236}">
                <a16:creationId xmlns:a16="http://schemas.microsoft.com/office/drawing/2014/main" id="{5E97FCCF-1E50-4B83-AE9C-0A9758ED074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9835" y="1634932"/>
            <a:ext cx="8032060" cy="438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408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Solução em nuvem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Custos relativos por serviço</a:t>
            </a:r>
          </a:p>
        </p:txBody>
      </p:sp>
      <p:pic>
        <p:nvPicPr>
          <p:cNvPr id="3" name="Graphic 2" descr="Database">
            <a:extLst>
              <a:ext uri="{FF2B5EF4-FFF2-40B4-BE49-F238E27FC236}">
                <a16:creationId xmlns:a16="http://schemas.microsoft.com/office/drawing/2014/main" id="{E54153C8-DE07-4661-A65C-107E74FBC66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560" y="1852645"/>
            <a:ext cx="783536" cy="7835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8AAF96-B9F6-4857-A5BE-6D4C810400A4}"/>
              </a:ext>
            </a:extLst>
          </p:cNvPr>
          <p:cNvSpPr txBox="1"/>
          <p:nvPr/>
        </p:nvSpPr>
        <p:spPr>
          <a:xfrm>
            <a:off x="751577" y="2634426"/>
            <a:ext cx="895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Storage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38F4C-D5DE-40E7-AF35-03C03BBEE4BC}"/>
              </a:ext>
            </a:extLst>
          </p:cNvPr>
          <p:cNvSpPr txBox="1"/>
          <p:nvPr/>
        </p:nvSpPr>
        <p:spPr>
          <a:xfrm>
            <a:off x="5780904" y="2634426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Conect / VPN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FF4408-881F-4173-8440-673BDBC9DB9E}"/>
              </a:ext>
            </a:extLst>
          </p:cNvPr>
          <p:cNvCxnSpPr>
            <a:cxnSpLocks/>
          </p:cNvCxnSpPr>
          <p:nvPr/>
        </p:nvCxnSpPr>
        <p:spPr>
          <a:xfrm>
            <a:off x="2266120" y="1850410"/>
            <a:ext cx="0" cy="4563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2ED8929-D507-46DD-8F7B-E3765D5E62FF}"/>
              </a:ext>
            </a:extLst>
          </p:cNvPr>
          <p:cNvSpPr txBox="1"/>
          <p:nvPr/>
        </p:nvSpPr>
        <p:spPr>
          <a:xfrm>
            <a:off x="240534" y="3004516"/>
            <a:ext cx="16846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Utilizaremos o armazenamento para salvamento de dados relativos a areas de pesquisas e administrativos.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A818E9-098B-40B4-B1CD-95185B9682DC}"/>
              </a:ext>
            </a:extLst>
          </p:cNvPr>
          <p:cNvSpPr txBox="1"/>
          <p:nvPr/>
        </p:nvSpPr>
        <p:spPr>
          <a:xfrm>
            <a:off x="2607023" y="2987440"/>
            <a:ext cx="20415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O servidores realizarão todo o balanceamento de cargas, assim como a distribuição de Vlan’s e seus tratamentos.</a:t>
            </a:r>
          </a:p>
        </p:txBody>
      </p:sp>
      <p:pic>
        <p:nvPicPr>
          <p:cNvPr id="17" name="image107.jpeg">
            <a:extLst>
              <a:ext uri="{FF2B5EF4-FFF2-40B4-BE49-F238E27FC236}">
                <a16:creationId xmlns:a16="http://schemas.microsoft.com/office/drawing/2014/main" id="{F8D2AB43-8949-43F8-B808-06D4A674EC5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86091" y="590392"/>
            <a:ext cx="3695700" cy="57816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CA38AC6-92DA-4523-9D15-5129AA4C9C46}"/>
              </a:ext>
            </a:extLst>
          </p:cNvPr>
          <p:cNvSpPr txBox="1"/>
          <p:nvPr/>
        </p:nvSpPr>
        <p:spPr>
          <a:xfrm>
            <a:off x="8088383" y="6414052"/>
            <a:ext cx="3491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R$ 10.634,41 mensal, ou R$ 127.612,92 anual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44E4B66-184F-499D-9566-830D6721FF55}"/>
              </a:ext>
            </a:extLst>
          </p:cNvPr>
          <p:cNvCxnSpPr>
            <a:cxnSpLocks/>
          </p:cNvCxnSpPr>
          <p:nvPr/>
        </p:nvCxnSpPr>
        <p:spPr>
          <a:xfrm>
            <a:off x="4989440" y="1857038"/>
            <a:ext cx="0" cy="4563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9D38629-1309-41E9-A3EF-1AEC7C078A93}"/>
              </a:ext>
            </a:extLst>
          </p:cNvPr>
          <p:cNvSpPr txBox="1"/>
          <p:nvPr/>
        </p:nvSpPr>
        <p:spPr>
          <a:xfrm>
            <a:off x="5467009" y="3035278"/>
            <a:ext cx="204151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As conexões VPN para acesso direto aos servidores e aos bancos de dados para utilização dos recursos deve ser constante de forma que não haja falhas.</a:t>
            </a:r>
          </a:p>
        </p:txBody>
      </p:sp>
      <p:pic>
        <p:nvPicPr>
          <p:cNvPr id="21" name="Graphic 20" descr="Server">
            <a:extLst>
              <a:ext uri="{FF2B5EF4-FFF2-40B4-BE49-F238E27FC236}">
                <a16:creationId xmlns:a16="http://schemas.microsoft.com/office/drawing/2014/main" id="{04FD4DC7-DB34-46C0-ACEB-E3C144375E9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65830" y="1803777"/>
            <a:ext cx="783536" cy="78353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4319F97-687E-40E0-963F-EBAC0E4EC39E}"/>
              </a:ext>
            </a:extLst>
          </p:cNvPr>
          <p:cNvSpPr txBox="1"/>
          <p:nvPr/>
        </p:nvSpPr>
        <p:spPr>
          <a:xfrm>
            <a:off x="3194536" y="2612685"/>
            <a:ext cx="87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Servers</a:t>
            </a:r>
          </a:p>
        </p:txBody>
      </p:sp>
      <p:pic>
        <p:nvPicPr>
          <p:cNvPr id="23" name="Graphic 22" descr="Connected">
            <a:extLst>
              <a:ext uri="{FF2B5EF4-FFF2-40B4-BE49-F238E27FC236}">
                <a16:creationId xmlns:a16="http://schemas.microsoft.com/office/drawing/2014/main" id="{DC9DEEB3-4171-43E8-8736-5A6042C8367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07442" y="1803777"/>
            <a:ext cx="783536" cy="78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123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TCO (Total Cost of Ownership)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Antenas (Link de rádio)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0F1EAA-25AB-4176-AA38-E0CC96B32D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43939" y="1362379"/>
            <a:ext cx="6248400" cy="50863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7DF2E37-C646-4EAF-BEFC-25886FD0AF1E}"/>
              </a:ext>
            </a:extLst>
          </p:cNvPr>
          <p:cNvSpPr/>
          <p:nvPr/>
        </p:nvSpPr>
        <p:spPr>
          <a:xfrm>
            <a:off x="1015862" y="2150005"/>
            <a:ext cx="4178989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Gastos do link via rádio</a:t>
            </a:r>
          </a:p>
          <a:p>
            <a:r>
              <a:rPr lang="pt-BR" sz="1600" dirty="0"/>
              <a:t>Para realizar a ligação de link via rádio foi utilizado uma seleção de equipamento necessários para realização das conexões de ponto a ponto Sumaré x Mendanha x UERJ-ZO e os valores estimados de mão de obra necessária para a realização dos serviços.</a:t>
            </a:r>
          </a:p>
          <a:p>
            <a:endParaRPr lang="pt-BR" sz="1600" dirty="0"/>
          </a:p>
          <a:p>
            <a:r>
              <a:rPr lang="pt-BR" sz="1600" dirty="0"/>
              <a:t>Iremos considerar que o gasto com a torre de rádio nos pontos do Sumaré e Mendanha serão desconsiderados visto que por lei, a conceção de uma torre de telecomunicação deve ser de uso compartilhado entre prestadoras de serviços.</a:t>
            </a:r>
          </a:p>
          <a:p>
            <a:r>
              <a:rPr lang="pt-BR" sz="1600" dirty="0"/>
              <a:t>Lei nº 13.116 de 20 de abril de 2015</a:t>
            </a:r>
            <a:endParaRPr lang="pt-PT" sz="1600" dirty="0"/>
          </a:p>
        </p:txBody>
      </p:sp>
      <p:pic>
        <p:nvPicPr>
          <p:cNvPr id="3" name="Graphic 2" descr="Coins">
            <a:extLst>
              <a:ext uri="{FF2B5EF4-FFF2-40B4-BE49-F238E27FC236}">
                <a16:creationId xmlns:a16="http://schemas.microsoft.com/office/drawing/2014/main" id="{F5F8F95F-83BE-4252-8557-8ADF14B4121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2827" y="2150005"/>
            <a:ext cx="593035" cy="59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287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TCO (Total Cost of Ownership)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Equipamentos (Rede interna)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DF2E37-C646-4EAF-BEFC-25886FD0AF1E}"/>
              </a:ext>
            </a:extLst>
          </p:cNvPr>
          <p:cNvSpPr/>
          <p:nvPr/>
        </p:nvSpPr>
        <p:spPr>
          <a:xfrm>
            <a:off x="1015862" y="2150005"/>
            <a:ext cx="4178989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Gastos de equipamentos de rede interna</a:t>
            </a:r>
          </a:p>
          <a:p>
            <a:r>
              <a:rPr lang="pt-BR" sz="1600" dirty="0"/>
              <a:t>Para a realização da criação de rede interna, será necessário a utilização de Switchs gerenciáveis, cabos cat6, Access Point, Servidores locais, Computador de uso, Nobreaks e outros itens relativos.</a:t>
            </a:r>
          </a:p>
          <a:p>
            <a:endParaRPr lang="pt-BR" sz="1600" dirty="0"/>
          </a:p>
          <a:p>
            <a:r>
              <a:rPr lang="pt-BR" sz="1600" dirty="0"/>
              <a:t>Lembrando que esta tabela de custos é relativo ao projeto de implantação de rede física local que atenderia a infraestrutura de redes tanto do prédio 1 quando o 2, tendo uma cobertura de rede cabeada e wireless para áreas administrativas, salas de aula, laboratórios de pesquisa, pátio e corredores.</a:t>
            </a:r>
            <a:endParaRPr lang="pt-PT" sz="1600" dirty="0"/>
          </a:p>
        </p:txBody>
      </p:sp>
      <p:pic>
        <p:nvPicPr>
          <p:cNvPr id="3" name="Graphic 2" descr="Coins">
            <a:extLst>
              <a:ext uri="{FF2B5EF4-FFF2-40B4-BE49-F238E27FC236}">
                <a16:creationId xmlns:a16="http://schemas.microsoft.com/office/drawing/2014/main" id="{F5F8F95F-83BE-4252-8557-8ADF14B412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2827" y="2150005"/>
            <a:ext cx="593035" cy="5930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864E2E-D2C9-4267-A622-84A9272EAD3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343939" y="990502"/>
            <a:ext cx="6848061" cy="545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629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TCO (Total Cost of Ownership)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Datacenter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DF2E37-C646-4EAF-BEFC-25886FD0AF1E}"/>
              </a:ext>
            </a:extLst>
          </p:cNvPr>
          <p:cNvSpPr/>
          <p:nvPr/>
        </p:nvSpPr>
        <p:spPr>
          <a:xfrm>
            <a:off x="1015862" y="2150005"/>
            <a:ext cx="417898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Gastos de equipamentos em datacenter</a:t>
            </a:r>
          </a:p>
          <a:p>
            <a:endParaRPr lang="pt-BR" sz="1600" dirty="0"/>
          </a:p>
          <a:p>
            <a:r>
              <a:rPr lang="pt-BR" sz="1600" dirty="0"/>
              <a:t>Gastos relacionados diretamente com a montagem e preparação de um datacenter seguro onde esteja de acordo com as normas de segurança contra incêndio e refrigeração para infraestrutura local.</a:t>
            </a:r>
          </a:p>
          <a:p>
            <a:endParaRPr lang="pt-BR" sz="1600" dirty="0"/>
          </a:p>
          <a:p>
            <a:r>
              <a:rPr lang="pt-BR" sz="1600" dirty="0"/>
              <a:t>Lembrando que o datacenter principal se situa no prédio 1, e no prédio 2 estará presente um segundo datacenter de menor porte. Ambos os datacenters realizará a distribuição organizada de rede do prédio em que esteja localizado.</a:t>
            </a:r>
            <a:endParaRPr lang="pt-PT" sz="1600" dirty="0"/>
          </a:p>
        </p:txBody>
      </p:sp>
      <p:pic>
        <p:nvPicPr>
          <p:cNvPr id="3" name="Graphic 2" descr="Coins">
            <a:extLst>
              <a:ext uri="{FF2B5EF4-FFF2-40B4-BE49-F238E27FC236}">
                <a16:creationId xmlns:a16="http://schemas.microsoft.com/office/drawing/2014/main" id="{F5F8F95F-83BE-4252-8557-8ADF14B412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2827" y="2150005"/>
            <a:ext cx="593035" cy="5930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6B0260-9277-46D2-AA87-ADB110CACA6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393632" y="990502"/>
            <a:ext cx="6798368" cy="568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6715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TCO (Total Cost of Ownership)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Custos totais do projeto On-premise (Local)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DF2E37-C646-4EAF-BEFC-25886FD0AF1E}"/>
              </a:ext>
            </a:extLst>
          </p:cNvPr>
          <p:cNvSpPr/>
          <p:nvPr/>
        </p:nvSpPr>
        <p:spPr>
          <a:xfrm>
            <a:off x="1015862" y="2150005"/>
            <a:ext cx="4239718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Gastos totais do projeto</a:t>
            </a:r>
          </a:p>
          <a:p>
            <a:endParaRPr lang="pt-BR" sz="1600" dirty="0"/>
          </a:p>
          <a:p>
            <a:r>
              <a:rPr lang="pt-BR" sz="1600" dirty="0"/>
              <a:t>Somando as grandes contabilidades relacionadas a parte de Antenas, Equipamentos e Datacenters que estão descriminados nos slides anteriores, temos um montante de R$ 336.555,70 para implementação do projeto fora os gastos de manutenção anual eo gerador de energia para sustentação de possíveis falhas energéticas.</a:t>
            </a:r>
          </a:p>
          <a:p>
            <a:endParaRPr lang="pt-BR" sz="1600" dirty="0"/>
          </a:p>
          <a:p>
            <a:r>
              <a:rPr lang="pt-BR" sz="1600" dirty="0"/>
              <a:t>Os gastos anuais para manutenção onde se enquadra profissionais para a realização da manutenção, troca de equipamentos comd efeito, sistemas de incêndio e segurança, o custos giram em aproximadamente </a:t>
            </a:r>
            <a:r>
              <a:rPr lang="pt-BR" sz="1600" b="1" dirty="0"/>
              <a:t>10%</a:t>
            </a:r>
            <a:r>
              <a:rPr lang="pt-BR" sz="1600" dirty="0"/>
              <a:t> do valor do projeto completo anualmente.</a:t>
            </a:r>
          </a:p>
        </p:txBody>
      </p:sp>
      <p:pic>
        <p:nvPicPr>
          <p:cNvPr id="3" name="Graphic 2" descr="Coins">
            <a:extLst>
              <a:ext uri="{FF2B5EF4-FFF2-40B4-BE49-F238E27FC236}">
                <a16:creationId xmlns:a16="http://schemas.microsoft.com/office/drawing/2014/main" id="{F5F8F95F-83BE-4252-8557-8ADF14B412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2827" y="2150005"/>
            <a:ext cx="593035" cy="593035"/>
          </a:xfrm>
          <a:prstGeom prst="rect">
            <a:avLst/>
          </a:prstGeom>
        </p:spPr>
      </p:pic>
      <p:pic>
        <p:nvPicPr>
          <p:cNvPr id="9" name="Graphic 8" descr="Satellite dish">
            <a:extLst>
              <a:ext uri="{FF2B5EF4-FFF2-40B4-BE49-F238E27FC236}">
                <a16:creationId xmlns:a16="http://schemas.microsoft.com/office/drawing/2014/main" id="{C31A9D21-4A38-4D6C-98A2-940A88B475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36421" y="1951224"/>
            <a:ext cx="630568" cy="59303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0F07856-CE28-4A3E-9CCB-53271CD5F790}"/>
              </a:ext>
            </a:extLst>
          </p:cNvPr>
          <p:cNvSpPr/>
          <p:nvPr/>
        </p:nvSpPr>
        <p:spPr>
          <a:xfrm>
            <a:off x="7596749" y="2063075"/>
            <a:ext cx="3927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Antenas:  R$ 41.889,00</a:t>
            </a:r>
            <a:endParaRPr lang="pt-BR" sz="1600" dirty="0"/>
          </a:p>
        </p:txBody>
      </p:sp>
      <p:pic>
        <p:nvPicPr>
          <p:cNvPr id="5" name="Graphic 4" descr="Wireless router">
            <a:extLst>
              <a:ext uri="{FF2B5EF4-FFF2-40B4-BE49-F238E27FC236}">
                <a16:creationId xmlns:a16="http://schemas.microsoft.com/office/drawing/2014/main" id="{83162B42-373E-43F8-A360-2DC8363A072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33657" y="2599651"/>
            <a:ext cx="630568" cy="63056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3543D46-1968-41BC-8F53-B1A8987FCBC9}"/>
              </a:ext>
            </a:extLst>
          </p:cNvPr>
          <p:cNvSpPr/>
          <p:nvPr/>
        </p:nvSpPr>
        <p:spPr>
          <a:xfrm>
            <a:off x="7596749" y="2730269"/>
            <a:ext cx="3927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Equipamentos:  R$ 174.706,70</a:t>
            </a:r>
            <a:endParaRPr lang="pt-BR" sz="1600" dirty="0"/>
          </a:p>
        </p:txBody>
      </p:sp>
      <p:pic>
        <p:nvPicPr>
          <p:cNvPr id="14" name="Graphic 13" descr="Server">
            <a:extLst>
              <a:ext uri="{FF2B5EF4-FFF2-40B4-BE49-F238E27FC236}">
                <a16:creationId xmlns:a16="http://schemas.microsoft.com/office/drawing/2014/main" id="{CE8B252B-A8F3-4C44-ABC6-F27CC448BD6B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66181" y="3330317"/>
            <a:ext cx="630568" cy="63056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DDDA79C-EDC4-4057-80A9-9D7282377901}"/>
              </a:ext>
            </a:extLst>
          </p:cNvPr>
          <p:cNvSpPr/>
          <p:nvPr/>
        </p:nvSpPr>
        <p:spPr>
          <a:xfrm>
            <a:off x="7564225" y="3397463"/>
            <a:ext cx="3927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Datacenter:  R$ 119.950,00</a:t>
            </a:r>
            <a:endParaRPr lang="pt-BR" sz="16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D071541-515F-41FF-9958-1C5B4A362C8B}"/>
              </a:ext>
            </a:extLst>
          </p:cNvPr>
          <p:cNvCxnSpPr/>
          <p:nvPr/>
        </p:nvCxnSpPr>
        <p:spPr>
          <a:xfrm>
            <a:off x="6933657" y="4081671"/>
            <a:ext cx="39993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 descr="Coins">
            <a:extLst>
              <a:ext uri="{FF2B5EF4-FFF2-40B4-BE49-F238E27FC236}">
                <a16:creationId xmlns:a16="http://schemas.microsoft.com/office/drawing/2014/main" id="{7F7CD2C6-BD75-4138-9E45-A01B3AB41D1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6181" y="4209735"/>
            <a:ext cx="593035" cy="59303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45314D1-3A2C-4691-9EF4-E6D38ECADE4B}"/>
              </a:ext>
            </a:extLst>
          </p:cNvPr>
          <p:cNvSpPr/>
          <p:nvPr/>
        </p:nvSpPr>
        <p:spPr>
          <a:xfrm>
            <a:off x="7596749" y="4321586"/>
            <a:ext cx="3927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Subtotal:  R$ 336.545,70</a:t>
            </a:r>
            <a:endParaRPr lang="pt-BR" sz="1600" dirty="0"/>
          </a:p>
        </p:txBody>
      </p:sp>
      <p:pic>
        <p:nvPicPr>
          <p:cNvPr id="21" name="Graphic 20" descr="Full battery">
            <a:extLst>
              <a:ext uri="{FF2B5EF4-FFF2-40B4-BE49-F238E27FC236}">
                <a16:creationId xmlns:a16="http://schemas.microsoft.com/office/drawing/2014/main" id="{86A3CB70-1D68-4191-9CE7-D4A19A02ED55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66181" y="4864787"/>
            <a:ext cx="593035" cy="59303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6CA2CE4-C60C-40A1-9DD6-7832B564BCEA}"/>
              </a:ext>
            </a:extLst>
          </p:cNvPr>
          <p:cNvSpPr/>
          <p:nvPr/>
        </p:nvSpPr>
        <p:spPr>
          <a:xfrm>
            <a:off x="7559216" y="4971003"/>
            <a:ext cx="3927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Gerador:  R$ 72.599,00</a:t>
            </a:r>
            <a:endParaRPr lang="pt-BR" sz="16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01A2A9A-333E-46F9-B470-9B1E32D171A0}"/>
              </a:ext>
            </a:extLst>
          </p:cNvPr>
          <p:cNvCxnSpPr/>
          <p:nvPr/>
        </p:nvCxnSpPr>
        <p:spPr>
          <a:xfrm>
            <a:off x="6966181" y="5504204"/>
            <a:ext cx="39993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Coins">
            <a:extLst>
              <a:ext uri="{FF2B5EF4-FFF2-40B4-BE49-F238E27FC236}">
                <a16:creationId xmlns:a16="http://schemas.microsoft.com/office/drawing/2014/main" id="{04C2D31D-9D05-4BC0-8B64-D4B51A450A7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6421" y="5590600"/>
            <a:ext cx="593035" cy="59303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D53D64-0050-406E-8526-5CDA51717964}"/>
              </a:ext>
            </a:extLst>
          </p:cNvPr>
          <p:cNvSpPr/>
          <p:nvPr/>
        </p:nvSpPr>
        <p:spPr>
          <a:xfrm>
            <a:off x="7566989" y="5702451"/>
            <a:ext cx="3927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Total:  R$ 409.144,70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8254159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TCO (Total Cost of Ownership)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Custos totais do projeto Cloud (em nuvem)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DF2E37-C646-4EAF-BEFC-25886FD0AF1E}"/>
              </a:ext>
            </a:extLst>
          </p:cNvPr>
          <p:cNvSpPr/>
          <p:nvPr/>
        </p:nvSpPr>
        <p:spPr>
          <a:xfrm>
            <a:off x="1015862" y="2150005"/>
            <a:ext cx="4239718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Gastos totais do projeto CLOUD</a:t>
            </a:r>
          </a:p>
          <a:p>
            <a:endParaRPr lang="pt-BR" sz="1600" dirty="0"/>
          </a:p>
          <a:p>
            <a:r>
              <a:rPr lang="pt-BR" sz="1600" dirty="0"/>
              <a:t>Os gastos que teremos ao realizar um projeto em nuvem para toda a parte de redes, assim não precisando ter gastos diretos com a criação de uma infraestrutura para um datacenter e seus equipamentos agregados (servidores, pc para gerenciamento, nobreaks), serão substituidos por assinaturas de serviços para solução de servidores.</a:t>
            </a:r>
          </a:p>
          <a:p>
            <a:endParaRPr lang="pt-BR" sz="1600" dirty="0"/>
          </a:p>
          <a:p>
            <a:r>
              <a:rPr lang="pt-BR" sz="1600" dirty="0"/>
              <a:t>Será mantido os gastos a serem considerados a parte de </a:t>
            </a:r>
            <a:r>
              <a:rPr lang="pt-BR" sz="1600" b="1" dirty="0"/>
              <a:t>10%</a:t>
            </a:r>
            <a:r>
              <a:rPr lang="pt-BR" sz="1600" dirty="0"/>
              <a:t> para reparos de eventuais mal funcionamento de equipamentos anualmente.</a:t>
            </a:r>
          </a:p>
        </p:txBody>
      </p:sp>
      <p:pic>
        <p:nvPicPr>
          <p:cNvPr id="3" name="Graphic 2" descr="Coins">
            <a:extLst>
              <a:ext uri="{FF2B5EF4-FFF2-40B4-BE49-F238E27FC236}">
                <a16:creationId xmlns:a16="http://schemas.microsoft.com/office/drawing/2014/main" id="{F5F8F95F-83BE-4252-8557-8ADF14B412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2827" y="2150005"/>
            <a:ext cx="593035" cy="593035"/>
          </a:xfrm>
          <a:prstGeom prst="rect">
            <a:avLst/>
          </a:prstGeom>
        </p:spPr>
      </p:pic>
      <p:pic>
        <p:nvPicPr>
          <p:cNvPr id="9" name="Graphic 8" descr="Satellite dish">
            <a:extLst>
              <a:ext uri="{FF2B5EF4-FFF2-40B4-BE49-F238E27FC236}">
                <a16:creationId xmlns:a16="http://schemas.microsoft.com/office/drawing/2014/main" id="{C31A9D21-4A38-4D6C-98A2-940A88B475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36421" y="1513905"/>
            <a:ext cx="630568" cy="59303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0F07856-CE28-4A3E-9CCB-53271CD5F790}"/>
              </a:ext>
            </a:extLst>
          </p:cNvPr>
          <p:cNvSpPr/>
          <p:nvPr/>
        </p:nvSpPr>
        <p:spPr>
          <a:xfrm>
            <a:off x="7596749" y="1625756"/>
            <a:ext cx="3927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Antenas:  R$ 41.899,00</a:t>
            </a:r>
            <a:endParaRPr lang="pt-BR" sz="1600" dirty="0"/>
          </a:p>
        </p:txBody>
      </p:sp>
      <p:pic>
        <p:nvPicPr>
          <p:cNvPr id="5" name="Graphic 4" descr="Wireless router">
            <a:extLst>
              <a:ext uri="{FF2B5EF4-FFF2-40B4-BE49-F238E27FC236}">
                <a16:creationId xmlns:a16="http://schemas.microsoft.com/office/drawing/2014/main" id="{83162B42-373E-43F8-A360-2DC8363A072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33657" y="2162332"/>
            <a:ext cx="630568" cy="63056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3543D46-1968-41BC-8F53-B1A8987FCBC9}"/>
              </a:ext>
            </a:extLst>
          </p:cNvPr>
          <p:cNvSpPr/>
          <p:nvPr/>
        </p:nvSpPr>
        <p:spPr>
          <a:xfrm>
            <a:off x="7596749" y="2292950"/>
            <a:ext cx="3927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Equipamentos:  R$ 140.379,70</a:t>
            </a:r>
            <a:endParaRPr lang="pt-BR" sz="16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D071541-515F-41FF-9958-1C5B4A362C8B}"/>
              </a:ext>
            </a:extLst>
          </p:cNvPr>
          <p:cNvCxnSpPr/>
          <p:nvPr/>
        </p:nvCxnSpPr>
        <p:spPr>
          <a:xfrm>
            <a:off x="6933657" y="2928734"/>
            <a:ext cx="39993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 descr="Coins">
            <a:extLst>
              <a:ext uri="{FF2B5EF4-FFF2-40B4-BE49-F238E27FC236}">
                <a16:creationId xmlns:a16="http://schemas.microsoft.com/office/drawing/2014/main" id="{7F7CD2C6-BD75-4138-9E45-A01B3AB41D1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6181" y="3054008"/>
            <a:ext cx="593035" cy="59303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45314D1-3A2C-4691-9EF4-E6D38ECADE4B}"/>
              </a:ext>
            </a:extLst>
          </p:cNvPr>
          <p:cNvSpPr/>
          <p:nvPr/>
        </p:nvSpPr>
        <p:spPr>
          <a:xfrm>
            <a:off x="7596749" y="3165859"/>
            <a:ext cx="3927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Subtotal:  R$ 182.278,70</a:t>
            </a:r>
            <a:endParaRPr lang="pt-BR" sz="1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3346E78-C47A-4AE1-960A-6F62CF4CE58E}"/>
              </a:ext>
            </a:extLst>
          </p:cNvPr>
          <p:cNvSpPr/>
          <p:nvPr/>
        </p:nvSpPr>
        <p:spPr>
          <a:xfrm>
            <a:off x="8411758" y="1124060"/>
            <a:ext cx="15915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Gastos Iniciais</a:t>
            </a:r>
            <a:endParaRPr lang="pt-BR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AD33AB4-2199-48D2-9F4F-5917AA5A6A59}"/>
              </a:ext>
            </a:extLst>
          </p:cNvPr>
          <p:cNvSpPr/>
          <p:nvPr/>
        </p:nvSpPr>
        <p:spPr>
          <a:xfrm>
            <a:off x="7559216" y="4493505"/>
            <a:ext cx="3927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Contratos de serviços:  R$ </a:t>
            </a:r>
            <a:r>
              <a:rPr lang="pt-PT" b="1" dirty="0"/>
              <a:t>127.612,92</a:t>
            </a:r>
            <a:endParaRPr lang="pt-BR" sz="1600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2B12B44-D88B-4D4B-BD8E-FE11327CD2F2}"/>
              </a:ext>
            </a:extLst>
          </p:cNvPr>
          <p:cNvSpPr/>
          <p:nvPr/>
        </p:nvSpPr>
        <p:spPr>
          <a:xfrm>
            <a:off x="7559216" y="5160699"/>
            <a:ext cx="3927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Reparos de Equip.:  R$ 18.227,87</a:t>
            </a:r>
            <a:endParaRPr lang="pt-BR" sz="1600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CB825BA-868D-4B80-B7F1-A6A042278477}"/>
              </a:ext>
            </a:extLst>
          </p:cNvPr>
          <p:cNvCxnSpPr/>
          <p:nvPr/>
        </p:nvCxnSpPr>
        <p:spPr>
          <a:xfrm>
            <a:off x="6896124" y="5796483"/>
            <a:ext cx="39993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Coins">
            <a:extLst>
              <a:ext uri="{FF2B5EF4-FFF2-40B4-BE49-F238E27FC236}">
                <a16:creationId xmlns:a16="http://schemas.microsoft.com/office/drawing/2014/main" id="{627C979D-3910-4BDE-B212-FEC643AED13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28648" y="5921757"/>
            <a:ext cx="593035" cy="59303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B04AED1-D93B-4033-9B64-414A738FA549}"/>
              </a:ext>
            </a:extLst>
          </p:cNvPr>
          <p:cNvSpPr/>
          <p:nvPr/>
        </p:nvSpPr>
        <p:spPr>
          <a:xfrm>
            <a:off x="7559216" y="6033608"/>
            <a:ext cx="3927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Subtotal:  R$ 145.840,79</a:t>
            </a:r>
            <a:endParaRPr lang="pt-BR" sz="16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5269654-A5DE-4C94-A5DB-CC1BBDC35148}"/>
              </a:ext>
            </a:extLst>
          </p:cNvPr>
          <p:cNvSpPr/>
          <p:nvPr/>
        </p:nvSpPr>
        <p:spPr>
          <a:xfrm>
            <a:off x="8374225" y="4018313"/>
            <a:ext cx="15915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Gastos Anuais</a:t>
            </a:r>
            <a:endParaRPr lang="pt-BR" sz="1600" dirty="0"/>
          </a:p>
        </p:txBody>
      </p:sp>
      <p:pic>
        <p:nvPicPr>
          <p:cNvPr id="10" name="Graphic 9" descr="Contract">
            <a:extLst>
              <a:ext uri="{FF2B5EF4-FFF2-40B4-BE49-F238E27FC236}">
                <a16:creationId xmlns:a16="http://schemas.microsoft.com/office/drawing/2014/main" id="{30779605-39E1-45AA-BC9A-3F194525A92D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28647" y="4381653"/>
            <a:ext cx="593035" cy="593035"/>
          </a:xfrm>
          <a:prstGeom prst="rect">
            <a:avLst/>
          </a:prstGeom>
        </p:spPr>
      </p:pic>
      <p:pic>
        <p:nvPicPr>
          <p:cNvPr id="16" name="Graphic 15" descr="Gears">
            <a:extLst>
              <a:ext uri="{FF2B5EF4-FFF2-40B4-BE49-F238E27FC236}">
                <a16:creationId xmlns:a16="http://schemas.microsoft.com/office/drawing/2014/main" id="{4B7C9063-B402-4CAD-975A-EFC216D3953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65094" y="5026679"/>
            <a:ext cx="630568" cy="63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2623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2841178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latin typeface="Cooper Black" panose="0208090404030B020404" pitchFamily="18" charset="0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9969802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77" y="69460"/>
            <a:ext cx="1485624" cy="150920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78077" y="1155120"/>
            <a:ext cx="12007712" cy="5519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</a:pPr>
            <a:r>
              <a:rPr lang="pt-BR" b="1" kern="0" dirty="0"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Bibliografia</a:t>
            </a:r>
            <a:endParaRPr lang="pt-BR" sz="3600" dirty="0"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125"/>
              </a:spcAft>
            </a:pPr>
            <a:r>
              <a:rPr lang="pt-BR" sz="1600" b="1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1. </a:t>
            </a:r>
            <a:r>
              <a:rPr lang="pt-BR" b="1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Redes/Data center:</a:t>
            </a:r>
            <a:endParaRPr lang="pt-BR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  <a:spcAft>
                <a:spcPts val="125"/>
              </a:spcAft>
            </a:pPr>
            <a:r>
              <a:rPr lang="pt-BR" u="sng" dirty="0">
                <a:solidFill>
                  <a:srgbClr val="0563C1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  <a:hlinkClick r:id="rId3"/>
              </a:rPr>
              <a:t>https://www.youtube.com/watch?v=qIbhkmTB8Q8&amp;list=PLvUOx2WG6R7PMM8UhMWevH75QzGyXOv4g&amp;index=6&amp;ab_channel=GurutechNetworkingTraining</a:t>
            </a:r>
            <a:r>
              <a:rPr lang="pt-BR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endParaRPr lang="pt-BR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</a:pPr>
            <a:r>
              <a:rPr lang="pt-BR" u="sng" dirty="0">
                <a:solidFill>
                  <a:srgbClr val="0563C1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  <a:hlinkClick r:id="rId4"/>
              </a:rPr>
              <a:t>https://networkencyclopedia.com/network-infrastructure-design/</a:t>
            </a:r>
            <a:r>
              <a:rPr lang="pt-BR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endParaRPr lang="pt-BR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</a:pPr>
            <a:r>
              <a:rPr lang="pt-BR" u="sng" dirty="0">
                <a:solidFill>
                  <a:srgbClr val="0563C1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  <a:hlinkClick r:id="rId5"/>
              </a:rPr>
              <a:t>http://www.heatmapper.ca/image/</a:t>
            </a:r>
            <a:r>
              <a:rPr lang="pt-BR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endParaRPr lang="pt-BR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software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visiwave</a:t>
            </a:r>
            <a:endParaRPr lang="pt-BR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</a:pPr>
            <a:r>
              <a:rPr lang="en-US" u="sng" dirty="0">
                <a:solidFill>
                  <a:srgbClr val="0563C1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  <a:hlinkClick r:id="rId6"/>
              </a:rPr>
              <a:t>https://www.se.com/ww/en/work/solutions/system/s1/data-center-and-network-systems/trade-off-tools/data-center-it-pod-sizing-calculator/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endParaRPr lang="pt-BR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</a:pPr>
            <a:r>
              <a:rPr lang="en-US" u="sng" dirty="0">
                <a:solidFill>
                  <a:srgbClr val="0563C1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  <a:hlinkClick r:id="rId7"/>
              </a:rPr>
              <a:t>https://www.se.com/ww/en/work/solutions/system/s1/data-center-and-network-systems/trade-off-tools/data-center-capital-cost-calculator/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endParaRPr lang="pt-BR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</a:pPr>
            <a:r>
              <a:rPr lang="pt-BR" u="sng" dirty="0">
                <a:solidFill>
                  <a:srgbClr val="0563C1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  <a:hlinkClick r:id="rId8"/>
              </a:rPr>
              <a:t>https://www.teleco.com.br/tutoriais/tutorialdcseg1/pagina_2.asp</a:t>
            </a:r>
            <a:r>
              <a:rPr lang="pt-BR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 - norma ANSI/TIA 942 Datacenter </a:t>
            </a:r>
            <a:endParaRPr lang="pt-BR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</a:pPr>
            <a:r>
              <a:rPr lang="pt-BR" u="sng" dirty="0">
                <a:solidFill>
                  <a:srgbClr val="0563C1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  <a:hlinkClick r:id="rId9"/>
              </a:rPr>
              <a:t>https://cloud.google.com/products/calculator</a:t>
            </a:r>
            <a:r>
              <a:rPr lang="pt-BR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- calculadora GCP </a:t>
            </a:r>
            <a:endParaRPr lang="pt-BR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4112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77" y="69460"/>
            <a:ext cx="1485624" cy="150920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78077" y="1217285"/>
            <a:ext cx="1200771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pt-BR" b="1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Bibliografia</a:t>
            </a:r>
          </a:p>
          <a:p>
            <a:pPr lvl="0">
              <a:lnSpc>
                <a:spcPct val="150000"/>
              </a:lnSpc>
            </a:pPr>
            <a:r>
              <a:rPr lang="pt-BR" b="1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2. Antenas/Radio:</a:t>
            </a:r>
            <a:endParaRPr lang="pt-BR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</a:pPr>
            <a:r>
              <a:rPr lang="pt-BR" u="sng" dirty="0">
                <a:solidFill>
                  <a:srgbClr val="0563C1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  <a:hlinkClick r:id="rId3"/>
              </a:rPr>
              <a:t>https://www.ve2dbe.com/english1.html</a:t>
            </a:r>
            <a:r>
              <a:rPr lang="pt-BR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endParaRPr lang="pt-BR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pt-BR" b="1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3. Sistema de Incêndio:</a:t>
            </a:r>
            <a:endParaRPr lang="pt-BR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</a:pPr>
            <a:r>
              <a:rPr lang="pt-BR" u="sng" dirty="0">
                <a:solidFill>
                  <a:srgbClr val="0563C1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  <a:hlinkClick r:id="rId4"/>
              </a:rPr>
              <a:t>https://www.a5s.com.br/blog/como-instalar-sistemas-de-hidrantes-e-mangotinhos-em-edificacoes/</a:t>
            </a:r>
            <a:r>
              <a:rPr lang="pt-BR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 - instalação</a:t>
            </a:r>
            <a:endParaRPr lang="pt-BR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</a:pPr>
            <a:r>
              <a:rPr lang="pt-BR" u="sng" dirty="0">
                <a:solidFill>
                  <a:srgbClr val="0563C1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  <a:hlinkClick r:id="rId5"/>
              </a:rPr>
              <a:t>https://www.globalsyst.com.br/site/produtos/combate-a-incendio-fm-200/</a:t>
            </a:r>
            <a:r>
              <a:rPr lang="pt-BR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endParaRPr lang="pt-BR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</a:pPr>
            <a:r>
              <a:rPr lang="pt-BR" u="sng" dirty="0">
                <a:solidFill>
                  <a:srgbClr val="0563C1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  <a:hlinkClick r:id="rId6"/>
              </a:rPr>
              <a:t>https://www.youtube.com/watch?v=8rZ_39fzzBw&amp;ab_channel=FireProtection</a:t>
            </a:r>
            <a:r>
              <a:rPr lang="pt-BR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 - posicionamento</a:t>
            </a:r>
            <a:endParaRPr lang="pt-BR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</a:pPr>
            <a:r>
              <a:rPr lang="pt-BR" u="sng" dirty="0">
                <a:solidFill>
                  <a:srgbClr val="0563C1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  <a:hlinkClick r:id="rId7"/>
              </a:rPr>
              <a:t>https://conexaogasrj.com.br/empresas/tecnogas-combate-a-incendios-e-instalacoes-de-gas/</a:t>
            </a:r>
            <a:r>
              <a:rPr lang="pt-BR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 - orçamento</a:t>
            </a:r>
            <a:endParaRPr lang="pt-BR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</a:pPr>
            <a:r>
              <a:rPr lang="pt-BR" u="sng" dirty="0">
                <a:solidFill>
                  <a:srgbClr val="0563C1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  <a:hlinkClick r:id="rId8"/>
              </a:rPr>
              <a:t>https://www.habitissimo.com.br/orcamentos/contra-incendios/rio-de-janeiro</a:t>
            </a:r>
            <a:r>
              <a:rPr lang="pt-BR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endParaRPr lang="pt-BR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</a:pPr>
            <a:r>
              <a:rPr lang="pt-BR" u="sng" dirty="0">
                <a:solidFill>
                  <a:srgbClr val="0563C1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  <a:hlinkClick r:id="rId9"/>
              </a:rPr>
              <a:t>https://www.colocationamerica.com/blog/different-fire-supression-systems-in-data-centers</a:t>
            </a:r>
            <a:r>
              <a:rPr lang="pt-BR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endParaRPr lang="pt-BR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  </a:t>
            </a:r>
            <a:endParaRPr lang="pt-BR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endParaRPr lang="pt-BR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1081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77" y="69460"/>
            <a:ext cx="1485624" cy="150920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78077" y="1128385"/>
            <a:ext cx="12007712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pt-BR" b="1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Bibliografia</a:t>
            </a:r>
          </a:p>
          <a:p>
            <a:pPr lvl="0">
              <a:lnSpc>
                <a:spcPct val="150000"/>
              </a:lnSpc>
            </a:pPr>
            <a:r>
              <a:rPr lang="pt-BR" b="1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4. Cabeamento Estruturado:</a:t>
            </a:r>
            <a:endParaRPr lang="pt-BR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</a:pPr>
            <a:r>
              <a:rPr lang="pt-BR" u="sng" dirty="0">
                <a:solidFill>
                  <a:srgbClr val="0563C1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  <a:hlinkClick r:id="rId3"/>
              </a:rPr>
              <a:t>https://thenetworkinstallers.com/blog/structured-cabling-installation/</a:t>
            </a:r>
            <a:r>
              <a:rPr lang="pt-BR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endParaRPr lang="pt-BR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</a:pPr>
            <a:r>
              <a:rPr lang="pt-BR" u="sng" dirty="0">
                <a:solidFill>
                  <a:srgbClr val="0563C1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  <a:hlinkClick r:id="rId4"/>
              </a:rPr>
              <a:t>https://its.uchicago.edu/structured-cabling-specifications/</a:t>
            </a:r>
            <a:r>
              <a:rPr lang="pt-BR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endParaRPr lang="pt-BR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</a:pPr>
            <a:r>
              <a:rPr lang="pt-BR" u="sng" dirty="0">
                <a:solidFill>
                  <a:srgbClr val="0563C1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  <a:hlinkClick r:id="rId5"/>
              </a:rPr>
              <a:t>https://www.tecnolan.com.br/2019/06/25/o-projeto-de-arquitetura-e-as-salas-de-telecomunicacoes/</a:t>
            </a:r>
            <a:r>
              <a:rPr lang="pt-BR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endParaRPr lang="pt-BR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</a:pPr>
            <a:r>
              <a:rPr lang="pt-BR" u="sng" dirty="0">
                <a:solidFill>
                  <a:srgbClr val="0563C1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  <a:hlinkClick r:id="rId6"/>
              </a:rPr>
              <a:t>https://qualidadeonline.wordpress.com/2021/11/03/os-caminhos-e-os-espacos-para-o-cabeamento-estruturado/</a:t>
            </a:r>
            <a:r>
              <a:rPr lang="pt-BR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endParaRPr lang="pt-BR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</a:pPr>
            <a:r>
              <a:rPr lang="pt-BR" u="sng" dirty="0">
                <a:solidFill>
                  <a:srgbClr val="0563C1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  <a:hlinkClick r:id="rId7"/>
              </a:rPr>
              <a:t>https://a3aengenharia.com.br/blog/sistema-de-cabeamento-estruturado/</a:t>
            </a:r>
            <a:r>
              <a:rPr lang="pt-BR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endParaRPr lang="pt-BR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</a:pPr>
            <a:r>
              <a:rPr lang="pt-BR" u="sng" dirty="0">
                <a:solidFill>
                  <a:srgbClr val="0563C1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  <a:hlinkClick r:id="rId8"/>
              </a:rPr>
              <a:t>https://arq.ap1.com.br/sistemas-prediais-instalacoes-de-logica-e-cabeamento-estruturado/</a:t>
            </a:r>
            <a:r>
              <a:rPr lang="pt-BR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endParaRPr lang="pt-BR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pt-BR" b="1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5. Climatização (CRACS):</a:t>
            </a:r>
            <a:endParaRPr lang="pt-BR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</a:pPr>
            <a:r>
              <a:rPr lang="pt-BR" u="sng" dirty="0">
                <a:solidFill>
                  <a:srgbClr val="0563C1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  <a:hlinkClick r:id="rId9"/>
              </a:rPr>
              <a:t>https://zeittec.com.br/climatizacao-para-data-center/</a:t>
            </a:r>
            <a:r>
              <a:rPr lang="pt-BR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endParaRPr lang="pt-BR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  <a:spcAft>
                <a:spcPts val="125"/>
              </a:spcAft>
            </a:pPr>
            <a:r>
              <a:rPr lang="pt-BR" u="sng" dirty="0">
                <a:solidFill>
                  <a:srgbClr val="0563C1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  <a:hlinkClick r:id="rId10"/>
              </a:rPr>
              <a:t>https://www.kstar.com/indexproblem/18852.jhtml</a:t>
            </a:r>
            <a:endParaRPr lang="pt-BR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370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Estrutura Analítica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Organização da rede W-LAN</a:t>
            </a:r>
          </a:p>
        </p:txBody>
      </p:sp>
      <p:pic>
        <p:nvPicPr>
          <p:cNvPr id="5" name="image4.png">
            <a:extLst>
              <a:ext uri="{FF2B5EF4-FFF2-40B4-BE49-F238E27FC236}">
                <a16:creationId xmlns:a16="http://schemas.microsoft.com/office/drawing/2014/main" id="{865B7CCF-83C6-4F65-AB93-AA009821F6A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5790" y="1881822"/>
            <a:ext cx="9515061" cy="438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48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Links de rádio frequência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Sumaré x Mendanha x UERJ-ZO</a:t>
            </a:r>
            <a:endParaRPr lang="pt-BR" dirty="0"/>
          </a:p>
        </p:txBody>
      </p:sp>
      <p:pic>
        <p:nvPicPr>
          <p:cNvPr id="5" name="image34.jpeg">
            <a:extLst>
              <a:ext uri="{FF2B5EF4-FFF2-40B4-BE49-F238E27FC236}">
                <a16:creationId xmlns:a16="http://schemas.microsoft.com/office/drawing/2014/main" id="{82C70DB0-212E-4BF6-9BF3-3DBF5E58292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0039" y="2230754"/>
            <a:ext cx="6123126" cy="3851993"/>
          </a:xfrm>
          <a:prstGeom prst="rect">
            <a:avLst/>
          </a:prstGeom>
        </p:spPr>
      </p:pic>
      <p:pic>
        <p:nvPicPr>
          <p:cNvPr id="7" name="Graphic 6" descr="Target">
            <a:extLst>
              <a:ext uri="{FF2B5EF4-FFF2-40B4-BE49-F238E27FC236}">
                <a16:creationId xmlns:a16="http://schemas.microsoft.com/office/drawing/2014/main" id="{5B37CEFE-71AC-4306-96D3-9DB96126777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6989" y="2281018"/>
            <a:ext cx="593035" cy="593035"/>
          </a:xfrm>
          <a:prstGeom prst="rect">
            <a:avLst/>
          </a:prstGeom>
        </p:spPr>
      </p:pic>
      <p:pic>
        <p:nvPicPr>
          <p:cNvPr id="3" name="Graphic 2" descr="Map with pin">
            <a:extLst>
              <a:ext uri="{FF2B5EF4-FFF2-40B4-BE49-F238E27FC236}">
                <a16:creationId xmlns:a16="http://schemas.microsoft.com/office/drawing/2014/main" id="{D04FE12B-8D36-4D92-8BA4-88D984B7666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6989" y="4244384"/>
            <a:ext cx="593035" cy="5930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D80FDF-350E-468C-A0E3-728FAFFD9074}"/>
              </a:ext>
            </a:extLst>
          </p:cNvPr>
          <p:cNvSpPr txBox="1"/>
          <p:nvPr/>
        </p:nvSpPr>
        <p:spPr>
          <a:xfrm>
            <a:off x="8343904" y="2230754"/>
            <a:ext cx="346378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Objetivo</a:t>
            </a:r>
          </a:p>
          <a:p>
            <a:r>
              <a:rPr lang="pt-BR" sz="1600" dirty="0"/>
              <a:t>Realizar uma conexão via rádio entre a torre do Sumaré até a UERJ-ZO utilizando um repetidor passivo na torre de rádio do Mendanha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0E6640-B7B2-4249-B7AE-4BC61E92F452}"/>
              </a:ext>
            </a:extLst>
          </p:cNvPr>
          <p:cNvSpPr txBox="1"/>
          <p:nvPr/>
        </p:nvSpPr>
        <p:spPr>
          <a:xfrm>
            <a:off x="8343904" y="4244384"/>
            <a:ext cx="346378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Localizações</a:t>
            </a:r>
          </a:p>
          <a:p>
            <a:r>
              <a:rPr lang="pt-BR" sz="1600" dirty="0"/>
              <a:t>Sumaré – Torre de rádio localizada dentro do parque nacional da Tijuca.</a:t>
            </a:r>
          </a:p>
          <a:p>
            <a:r>
              <a:rPr lang="pt-BR" sz="1600" dirty="0"/>
              <a:t>Mendanha – Torre de rádio localizada no morro do Mendanha.</a:t>
            </a:r>
          </a:p>
          <a:p>
            <a:r>
              <a:rPr lang="pt-BR" sz="1600" dirty="0"/>
              <a:t>UERJ-ZO – Campus universitário localizado no centro de Campo grande </a:t>
            </a:r>
            <a:endParaRPr lang="pt-BR" sz="1600" b="1" dirty="0"/>
          </a:p>
        </p:txBody>
      </p:sp>
    </p:spTree>
    <p:extLst>
      <p:ext uri="{BB962C8B-B14F-4D97-AF65-F5344CB8AC3E}">
        <p14:creationId xmlns:p14="http://schemas.microsoft.com/office/powerpoint/2010/main" val="2369414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Links de rádio frequência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Link de fibra óptica ligando UERJ-ZO a UFRJ (Fundão)</a:t>
            </a:r>
            <a:endParaRPr lang="pt-BR" dirty="0"/>
          </a:p>
        </p:txBody>
      </p:sp>
      <p:pic>
        <p:nvPicPr>
          <p:cNvPr id="5" name="image34.jpeg">
            <a:extLst>
              <a:ext uri="{FF2B5EF4-FFF2-40B4-BE49-F238E27FC236}">
                <a16:creationId xmlns:a16="http://schemas.microsoft.com/office/drawing/2014/main" id="{82C70DB0-212E-4BF6-9BF3-3DBF5E58292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0039" y="2230754"/>
            <a:ext cx="6123126" cy="3851993"/>
          </a:xfrm>
          <a:prstGeom prst="rect">
            <a:avLst/>
          </a:prstGeom>
        </p:spPr>
      </p:pic>
      <p:pic>
        <p:nvPicPr>
          <p:cNvPr id="7" name="Graphic 6" descr="Target">
            <a:extLst>
              <a:ext uri="{FF2B5EF4-FFF2-40B4-BE49-F238E27FC236}">
                <a16:creationId xmlns:a16="http://schemas.microsoft.com/office/drawing/2014/main" id="{5B37CEFE-71AC-4306-96D3-9DB96126777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6989" y="2281018"/>
            <a:ext cx="593035" cy="5930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D80FDF-350E-468C-A0E3-728FAFFD9074}"/>
              </a:ext>
            </a:extLst>
          </p:cNvPr>
          <p:cNvSpPr txBox="1"/>
          <p:nvPr/>
        </p:nvSpPr>
        <p:spPr>
          <a:xfrm>
            <a:off x="8343904" y="2230754"/>
            <a:ext cx="34637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Objetivo</a:t>
            </a:r>
          </a:p>
          <a:p>
            <a:r>
              <a:rPr lang="pt-BR" sz="1600" dirty="0"/>
              <a:t>Realizar uma conexão via fibra óptica ao fundão para ter um link de rede de pesquisa dedicada entre as universidades e com grande velocidade de dados.</a:t>
            </a:r>
          </a:p>
        </p:txBody>
      </p:sp>
      <p:pic>
        <p:nvPicPr>
          <p:cNvPr id="11" name="image47.jpeg">
            <a:extLst>
              <a:ext uri="{FF2B5EF4-FFF2-40B4-BE49-F238E27FC236}">
                <a16:creationId xmlns:a16="http://schemas.microsoft.com/office/drawing/2014/main" id="{4DE34710-562F-4930-8F65-B55997B59631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80038" y="2174680"/>
            <a:ext cx="6123125" cy="390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99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EE0AE9-93F7-439C-8120-EAC0FA377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8" y="184665"/>
            <a:ext cx="1591503" cy="161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32E95-652B-483F-8EFF-A26CA167B83F}"/>
              </a:ext>
            </a:extLst>
          </p:cNvPr>
          <p:cNvSpPr txBox="1"/>
          <p:nvPr/>
        </p:nvSpPr>
        <p:spPr>
          <a:xfrm>
            <a:off x="1974572" y="590392"/>
            <a:ext cx="5592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Links de rádio frequência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A703-8DA7-467F-86E8-7BA566B2FD48}"/>
              </a:ext>
            </a:extLst>
          </p:cNvPr>
          <p:cNvSpPr txBox="1"/>
          <p:nvPr/>
        </p:nvSpPr>
        <p:spPr>
          <a:xfrm>
            <a:off x="1974572" y="993047"/>
            <a:ext cx="55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Torre do Sumaré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D80FDF-350E-468C-A0E3-728FAFFD9074}"/>
              </a:ext>
            </a:extLst>
          </p:cNvPr>
          <p:cNvSpPr txBox="1"/>
          <p:nvPr/>
        </p:nvSpPr>
        <p:spPr>
          <a:xfrm>
            <a:off x="8219984" y="2230754"/>
            <a:ext cx="346378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Informações gerais</a:t>
            </a:r>
          </a:p>
          <a:p>
            <a:r>
              <a:rPr lang="pt-BR" sz="1600" dirty="0"/>
              <a:t>Com aproximadamente 27 km² e mais de 30 torres que atendem as necessidades de rádio frequência, assim como também sinais de tv instaladas no final dos anos 50, o espaço foi formalizado em 2020.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0E6640-B7B2-4249-B7AE-4BC61E92F452}"/>
              </a:ext>
            </a:extLst>
          </p:cNvPr>
          <p:cNvSpPr txBox="1"/>
          <p:nvPr/>
        </p:nvSpPr>
        <p:spPr>
          <a:xfrm>
            <a:off x="8219984" y="4244384"/>
            <a:ext cx="346378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Geografia</a:t>
            </a:r>
          </a:p>
          <a:p>
            <a:r>
              <a:rPr lang="pt-BR" sz="1600" dirty="0"/>
              <a:t>Torre de rádio localizada dentro do parque nacional da Tijuca, a aproximadamente 744 metros acima do nível do mar.</a:t>
            </a:r>
          </a:p>
        </p:txBody>
      </p:sp>
      <p:pic>
        <p:nvPicPr>
          <p:cNvPr id="13" name="image24.jpeg">
            <a:extLst>
              <a:ext uri="{FF2B5EF4-FFF2-40B4-BE49-F238E27FC236}">
                <a16:creationId xmlns:a16="http://schemas.microsoft.com/office/drawing/2014/main" id="{7FF017B8-FF1E-4450-9D7A-6AD18E3EC46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3725" y="1966009"/>
            <a:ext cx="4387091" cy="2689136"/>
          </a:xfrm>
          <a:prstGeom prst="rect">
            <a:avLst/>
          </a:prstGeom>
        </p:spPr>
      </p:pic>
      <p:pic>
        <p:nvPicPr>
          <p:cNvPr id="14" name="image23.jpeg">
            <a:extLst>
              <a:ext uri="{FF2B5EF4-FFF2-40B4-BE49-F238E27FC236}">
                <a16:creationId xmlns:a16="http://schemas.microsoft.com/office/drawing/2014/main" id="{48BCF368-1F34-4682-B991-342FC4DCF7D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23968" y="2941516"/>
            <a:ext cx="3673696" cy="2689136"/>
          </a:xfrm>
          <a:prstGeom prst="rect">
            <a:avLst/>
          </a:prstGeom>
        </p:spPr>
      </p:pic>
      <p:pic>
        <p:nvPicPr>
          <p:cNvPr id="15" name="image25.jpeg">
            <a:extLst>
              <a:ext uri="{FF2B5EF4-FFF2-40B4-BE49-F238E27FC236}">
                <a16:creationId xmlns:a16="http://schemas.microsoft.com/office/drawing/2014/main" id="{80AF05FC-5497-44F3-8852-0460682588B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3550" y="3716480"/>
            <a:ext cx="3673696" cy="2689136"/>
          </a:xfrm>
          <a:prstGeom prst="rect">
            <a:avLst/>
          </a:prstGeom>
        </p:spPr>
      </p:pic>
      <p:pic>
        <p:nvPicPr>
          <p:cNvPr id="16" name="Graphic 15" descr="Compass">
            <a:extLst>
              <a:ext uri="{FF2B5EF4-FFF2-40B4-BE49-F238E27FC236}">
                <a16:creationId xmlns:a16="http://schemas.microsoft.com/office/drawing/2014/main" id="{523552AE-D73A-45C0-A6B5-9A1CB97EA15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6988" y="4244384"/>
            <a:ext cx="593035" cy="593035"/>
          </a:xfrm>
          <a:prstGeom prst="rect">
            <a:avLst/>
          </a:prstGeom>
        </p:spPr>
      </p:pic>
      <p:pic>
        <p:nvPicPr>
          <p:cNvPr id="18" name="Graphic 17" descr="Information">
            <a:extLst>
              <a:ext uri="{FF2B5EF4-FFF2-40B4-BE49-F238E27FC236}">
                <a16:creationId xmlns:a16="http://schemas.microsoft.com/office/drawing/2014/main" id="{AAF9FAE9-B489-4325-A0DB-B2A462982AEA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66988" y="2230754"/>
            <a:ext cx="593035" cy="59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641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3149</TotalTime>
  <Words>4241</Words>
  <Application>Microsoft Office PowerPoint</Application>
  <PresentationFormat>Widescreen</PresentationFormat>
  <Paragraphs>403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Yu Gothic Light</vt:lpstr>
      <vt:lpstr>Yu Mincho</vt:lpstr>
      <vt:lpstr>Arial</vt:lpstr>
      <vt:lpstr>Calibri</vt:lpstr>
      <vt:lpstr>Calibri Light</vt:lpstr>
      <vt:lpstr>Cooper Black</vt:lpstr>
      <vt:lpstr>Times New Roman</vt:lpstr>
      <vt:lpstr>Office Theme</vt:lpstr>
      <vt:lpstr>Projeto Zona Oeste Conectada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Zona Oeste Conectada</dc:title>
  <dc:creator>Breno Sales</dc:creator>
  <cp:lastModifiedBy>Breno Sales</cp:lastModifiedBy>
  <cp:revision>127</cp:revision>
  <dcterms:created xsi:type="dcterms:W3CDTF">2024-11-07T01:27:50Z</dcterms:created>
  <dcterms:modified xsi:type="dcterms:W3CDTF">2024-11-18T20:01:21Z</dcterms:modified>
</cp:coreProperties>
</file>